
<file path=[Content_Types].xml><?xml version="1.0" encoding="utf-8"?>
<Types xmlns="http://schemas.openxmlformats.org/package/2006/content-types">
  <Default ContentType="image/jpeg" Extension="jpg"/>
  <Default ContentType="image/png" Extension="png"/>
  <Default ContentType="application/vnd.openxmlformats-package.relationships+xml" Extension="rels"/>
  <Default ContentType="application/xml" Extension="xml"/>
  <Override ContentType="application/binary" PartName="/ppt/metadata"/>
  <Override ContentType="application/vnd.openxmlformats-officedocument.presentationml.commentAuthors+xml" PartName="/ppt/commentAuthors.xml"/>
  <Override ContentType="application/vnd.openxmlformats-officedocument.presentationml.comments+xml" PartName="/ppt/comments/comment10.xml"/>
  <Override ContentType="application/vnd.openxmlformats-officedocument.presentationml.comments+xml" PartName="/ppt/comments/comment11.xml"/>
  <Override ContentType="application/vnd.openxmlformats-officedocument.presentationml.comments+xml" PartName="/ppt/comments/comment12.xml"/>
  <Override ContentType="application/vnd.openxmlformats-officedocument.presentationml.comments+xml" PartName="/ppt/comments/comment13.xml"/>
  <Override ContentType="application/vnd.openxmlformats-officedocument.presentationml.comments+xml" PartName="/ppt/comments/comment14.xml"/>
  <Override ContentType="application/vnd.openxmlformats-officedocument.presentationml.comments+xml" PartName="/ppt/comments/comment15.xml"/>
  <Override ContentType="application/vnd.openxmlformats-officedocument.presentationml.comments+xml" PartName="/ppt/comments/comment16.xml"/>
  <Override ContentType="application/vnd.openxmlformats-officedocument.presentationml.comments+xml" PartName="/ppt/comments/comment17.xml"/>
  <Override ContentType="application/vnd.openxmlformats-officedocument.presentationml.comments+xml" PartName="/ppt/comments/comment18.xml"/>
  <Override ContentType="application/vnd.openxmlformats-officedocument.presentationml.comments+xml" PartName="/ppt/comments/comment19.xml"/>
  <Override ContentType="application/vnd.openxmlformats-officedocument.presentationml.comments+xml" PartName="/ppt/comments/comment20.xml"/>
  <Override ContentType="application/vnd.openxmlformats-officedocument.presentationml.comments+xml" PartName="/ppt/comments/comment21.xml"/>
  <Override ContentType="application/vnd.openxmlformats-officedocument.presentationml.comments+xml" PartName="/ppt/comments/comment22.xml"/>
  <Override ContentType="application/vnd.openxmlformats-officedocument.presentationml.comments+xml" PartName="/ppt/comments/comment23.xml"/>
  <Override ContentType="application/vnd.openxmlformats-officedocument.presentationml.comments+xml" PartName="/ppt/comments/comment24.xml"/>
  <Override ContentType="application/vnd.openxmlformats-officedocument.presentationml.comments+xml" PartName="/ppt/comments/comment25.xml"/>
  <Override ContentType="application/vnd.openxmlformats-officedocument.presentationml.comments+xml" PartName="/ppt/comments/comment26.xml"/>
  <Override ContentType="application/vnd.openxmlformats-officedocument.presentationml.comments+xml" PartName="/ppt/comments/comment27.xml"/>
  <Override ContentType="application/vnd.openxmlformats-officedocument.presentationml.comments+xml" PartName="/ppt/comments/comment28.xml"/>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comments+xml" PartName="/ppt/comments/comment4.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8.xml"/>
  <Override ContentType="application/vnd.openxmlformats-officedocument.presentationml.comments+xml" PartName="/ppt/comments/comment9.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officedocument.presentationml.notesSlide+xml" PartName="/ppt/notesSlides/notesSlide111.xml"/>
  <Override ContentType="application/vnd.openxmlformats-officedocument.presentationml.notesSlide+xml" PartName="/ppt/notesSlides/notesSlide112.xml"/>
  <Override ContentType="application/vnd.openxmlformats-officedocument.presentationml.notesSlide+xml" PartName="/ppt/notesSlides/notesSlide113.xml"/>
  <Override ContentType="application/vnd.openxmlformats-officedocument.presentationml.notesSlide+xml" PartName="/ppt/notesSlides/notesSlide114.xml"/>
  <Override ContentType="application/vnd.openxmlformats-officedocument.presentationml.notesSlide+xml" PartName="/ppt/notesSlides/notesSlide115.xml"/>
  <Override ContentType="application/vnd.openxmlformats-officedocument.presentationml.notesSlide+xml" PartName="/ppt/notesSlides/notesSlide116.xml"/>
  <Override ContentType="application/vnd.openxmlformats-officedocument.presentationml.notesSlide+xml" PartName="/ppt/notesSlides/notesSlide117.xml"/>
  <Override ContentType="application/vnd.openxmlformats-officedocument.presentationml.notesSlide+xml" PartName="/ppt/notesSlides/notesSlide118.xml"/>
  <Override ContentType="application/vnd.openxmlformats-officedocument.presentationml.notesSlide+xml" PartName="/ppt/notesSlides/notesSlide119.xml"/>
  <Override ContentType="application/vnd.openxmlformats-officedocument.presentationml.notesSlide+xml" PartName="/ppt/notesSlides/notesSlide120.xml"/>
  <Override ContentType="application/vnd.openxmlformats-officedocument.presentationml.notesSlide+xml" PartName="/ppt/notesSlides/notesSlide121.xml"/>
  <Override ContentType="application/vnd.openxmlformats-officedocument.presentationml.notesSlide+xml" PartName="/ppt/notesSlides/notesSlide122.xml"/>
  <Override ContentType="application/vnd.openxmlformats-officedocument.presentationml.notesSlide+xml" PartName="/ppt/notesSlides/notesSlide12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package.core-properties+xml" PartName="/docProps/cor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31" roundtripDataSignature="AMtx7mgz6pvXhI4IrNoxzBcmptdBiiEOr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7" name="Killer Humberto Lopez Felix"/>
  <p:cmAuthor clrIdx="1" id="1" initials="" lastIdx="16" name="Gordon W Downs"/>
  <p:cmAuthor clrIdx="2" id="2" initials="" lastIdx="29" name="Louie Bert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D50F822-8B55-41A2-9A20-080EF18757C7}">
  <a:tblStyle styleId="{2D50F822-8B55-41A2-9A20-080EF18757C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9794419-3033-4056-B79E-1EF9F08566F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CB9AE21-DECC-401E-83ED-488D5D4C5AB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50E0CA9-9765-487B-B01D-368E6BC70E0C}"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1" Type="http://customschemas.google.com/relationships/presentationmetadata" Target="metadata"/><Relationship Id="rId130" Type="http://schemas.openxmlformats.org/officeDocument/2006/relationships/slide" Target="slides/slide12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03T02:35:47.733">
    <p:pos x="6000" y="0"/>
    <p:text>Cat: i would not worry about class of change, justuse your PDR description and call outs to identify changes.</p:text>
    <p:extLst>
      <p:ext uri="{C676402C-5697-4E1C-873F-D02D1690AC5C}">
        <p15:threadingInfo timeZoneBias="0"/>
      </p:ext>
      <p:ext uri="http://customooxmlschemas.google.com/">
        <go:slidesCustomData xmlns:go="http://customooxmlschemas.google.com/" commentPostId="AAAAD-0Ufkg"/>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12-03T02:45:14.036">
    <p:pos x="6000" y="0"/>
    <p:text>Cat: with respect to requirements, we did not believe your system could handle the throughput. therefore you will need to focus on that in the presentation.</p:text>
    <p:extLst>
      <p:ext uri="{C676402C-5697-4E1C-873F-D02D1690AC5C}">
        <p15:threadingInfo timeZoneBias="0"/>
      </p:ext>
      <p:ext uri="http://customooxmlschemas.google.com/">
        <go:slidesCustomData xmlns:go="http://customooxmlschemas.google.com/" commentPostId="AAAAD-0Uf5c"/>
      </p:ext>
    </p:extLst>
  </p:cm>
  <p:cm authorId="2" idx="6" dt="2019-11-30T21:40:32.281">
    <p:pos x="6000" y="100"/>
    <p:text>these slides should satisfycats notes on slide 26 "MVP Defintion' once the data is inputed as it will show verification is complete, and the margins</p:text>
    <p:extLst>
      <p:ext uri="{C676402C-5697-4E1C-873F-D02D1690AC5C}">
        <p15:threadingInfo timeZoneBias="0"/>
      </p:ext>
      <p:ext uri="http://customooxmlschemas.google.com/">
        <go:slidesCustomData xmlns:go="http://customooxmlschemas.google.com/" commentPostId="AAAAD-yjuGo"/>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7" dt="2019-11-30T21:47:16.208">
    <p:pos x="6000" y="0"/>
    <p:text>Will add requirement 1.5 and its child requirements as backup slide. fairly simple inspection of conditions and not really needed in the body of the presentation imo</p:text>
    <p:extLst>
      <p:ext uri="{C676402C-5697-4E1C-873F-D02D1690AC5C}">
        <p15:threadingInfo timeZoneBias="0"/>
      </p:ext>
      <p:ext uri="http://customooxmlschemas.google.com/">
        <go:slidesCustomData xmlns:go="http://customooxmlschemas.google.com/" commentPostId="AAAAD-yjuG4"/>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9-12-03T02:47:29.658">
    <p:pos x="6000" y="0"/>
    <p:text>Cat: give the result in terms of the resulting concept of automation. How did your MVP help form your ConOps or reform it?</p:text>
    <p:extLst>
      <p:ext uri="{C676402C-5697-4E1C-873F-D02D1690AC5C}">
        <p15:threadingInfo timeZoneBias="0"/>
      </p:ext>
      <p:ext uri="http://customooxmlschemas.google.com/">
        <go:slidesCustomData xmlns:go="http://customooxmlschemas.google.com/" commentPostId="AAAAD-0Uf68"/>
      </p:ext>
    </p:extLst>
  </p:cm>
  <p:cm authorId="0" idx="9" dt="2019-12-03T02:47:29.658">
    <p:pos x="6000" y="0"/>
    <p:text>Cat: given the MVP, what is the next MVP? Including the requirements, requirements decomposition and how did you decide your next MVP (Risk/critical technology/kernel/long lead part -- choose one)</p:text>
    <p:extLst>
      <p:ext uri="{C676402C-5697-4E1C-873F-D02D1690AC5C}">
        <p15:threadingInfo timeZoneBias="0">
          <p15:parentCm authorId="0" idx="8"/>
        </p15:threadingInfo>
      </p:ext>
      <p:ext uri="http://customooxmlschemas.google.com/">
        <go:slidesCustomData xmlns:go="http://customooxmlschemas.google.com/" commentPostId="AAAAD-0Uf7A"/>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9-12-03T02:46:43.213">
    <p:pos x="6000" y="0"/>
    <p:text>Cat: this section uses the results of the MVP to inform the rest of the design. Given the current performance, what does this mean for the rest of the system? Do the requirements change? How much margin do you currently have? What are your new prioritized requirements and show that flow down.</p:text>
    <p:extLst>
      <p:ext uri="{C676402C-5697-4E1C-873F-D02D1690AC5C}">
        <p15:threadingInfo timeZoneBias="0"/>
      </p:ext>
      <p:ext uri="http://customooxmlschemas.google.com/">
        <go:slidesCustomData xmlns:go="http://customooxmlschemas.google.com/" commentPostId="AAAAD-0Uf64"/>
      </p:ext>
    </p:extLst>
  </p:cm>
  <p:cm authorId="1" idx="6" dt="2019-11-26T23:32:40.413">
    <p:pos x="6000" y="100"/>
    <p:text>Cat: Talk about your throughput rate and what constraints you have on processing.</p:text>
    <p:extLst>
      <p:ext uri="{C676402C-5697-4E1C-873F-D02D1690AC5C}">
        <p15:threadingInfo timeZoneBias="0"/>
      </p:ext>
      <p:ext uri="http://customooxmlschemas.google.com/">
        <go:slidesCustomData xmlns:go="http://customooxmlschemas.google.com/" commentPostId="AAAAD-XeIuc"/>
      </p:ext>
    </p:extLst>
  </p:cm>
  <p:cm authorId="1" idx="7" dt="2019-11-26T23:32:30.476">
    <p:pos x="6000" y="200"/>
    <p:text>Cat: How are you incorporating your results of the MVP work to guide your project? Do any requirements change? Are there additional requirements based on what you have learned? Is the goal of your program still achievable?</p:text>
    <p:extLst>
      <p:ext uri="{C676402C-5697-4E1C-873F-D02D1690AC5C}">
        <p15:threadingInfo timeZoneBias="0"/>
      </p:ext>
      <p:ext uri="http://customooxmlschemas.google.com/">
        <go:slidesCustomData xmlns:go="http://customooxmlschemas.google.com/" commentPostId="AAAAD-XeIuY"/>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9-12-03T02:47:58.126">
    <p:pos x="6000" y="0"/>
    <p:text>Cat: in this section -- how are you prioritizing requirements? When and how do you relay the information learned from the as-built/verification into the planning of the project. When do you talk to your sponsor? Are they part of scrums?</p:text>
    <p:extLst>
      <p:ext uri="{C676402C-5697-4E1C-873F-D02D1690AC5C}">
        <p15:threadingInfo timeZoneBias="0"/>
      </p:ext>
      <p:ext uri="http://customooxmlschemas.google.com/">
        <go:slidesCustomData xmlns:go="http://customooxmlschemas.google.com/" commentPostId="AAAAD-0Uf7E"/>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2" dt="2019-12-03T02:48:19.296">
    <p:pos x="6000" y="0"/>
    <p:text>Cat: you need to show us how you match the software/hardware configuration with the documentation. How do you know you pulled the correct software during verification? Where do you store the software and documentation (including requriements) so that everyone knows what is current? How are you going to mature the documents and how do you make sure it all matches? this could be part of scrum meetings or a management system for all of the different portions of the project.</p:text>
    <p:extLst>
      <p:ext uri="{C676402C-5697-4E1C-873F-D02D1690AC5C}">
        <p15:threadingInfo timeZoneBias="0"/>
      </p:ext>
      <p:ext uri="http://customooxmlschemas.google.com/">
        <go:slidesCustomData xmlns:go="http://customooxmlschemas.google.com/" commentPostId="AAAAD-0Uf7I"/>
      </p:ext>
    </p:extLst>
  </p:cm>
  <p:cm authorId="1" idx="8" dt="2019-11-26T23:32:13.799">
    <p:pos x="6000" y="100"/>
    <p:text>Cat: List all of your documents for the project and talk about which ones are being delivered as part of the CDR report. Create a process for incorporating changes and ensuring that your documentation is in lock step with the design. How and when do you update documents? How do you flow changes to the team? I this part of the sprint process or the verification process? HOW DO YOU DO THE WORK AND ENSURE THAT YOU ARE VERIFYING THE RIGHT VERSION OF HARDWARE/SOFTWARE TO THE CORRECT REQUIREMENTS AND TEST PROCEDURES?</p:text>
    <p:extLst>
      <p:ext uri="{C676402C-5697-4E1C-873F-D02D1690AC5C}">
        <p15:threadingInfo timeZoneBias="0"/>
      </p:ext>
      <p:ext uri="http://customooxmlschemas.google.com/">
        <go:slidesCustomData xmlns:go="http://customooxmlschemas.google.com/" commentPostId="AAAAD-XeIvM"/>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9" dt="2019-11-26T23:32:02.262">
    <p:pos x="6000" y="0"/>
    <p:text>Cat: List all of your documents for the project and talk about which ones are being delivered as part of the CDR report. During the next MVP, how it was identified (rationale) and show the related system requirements. Flow those requirements to SUB system requirements.</p:text>
    <p:extLst>
      <p:ext uri="{C676402C-5697-4E1C-873F-D02D1690AC5C}">
        <p15:threadingInfo timeZoneBias="0"/>
      </p:ext>
      <p:ext uri="http://customooxmlschemas.google.com/">
        <go:slidesCustomData xmlns:go="http://customooxmlschemas.google.com/" commentPostId="AAAAD-XeIx4"/>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3" dt="2019-12-03T02:48:41.748">
    <p:pos x="6000" y="0"/>
    <p:text>Cat: loss of communication is not your main risk... if it is (for the final system) then you need to fix that. In terms of the cloud and the MVP -- still not your top risk... you are learning and can collect additional data. What are your assumptions? What are your models or things within the system that are critical? what is your level of knowledge of those items? Those are risks.</p:text>
    <p:extLst>
      <p:ext uri="{C676402C-5697-4E1C-873F-D02D1690AC5C}">
        <p15:threadingInfo timeZoneBias="0"/>
      </p:ext>
      <p:ext uri="http://customooxmlschemas.google.com/">
        <go:slidesCustomData xmlns:go="http://customooxmlschemas.google.com/" commentPostId="AAAAD-0Uf7M"/>
      </p:ext>
    </p:extLst>
  </p:cm>
  <p:cm authorId="1" idx="10" dt="2019-11-26T23:31:49.089">
    <p:pos x="6000" y="100"/>
    <p:text>Cat: You need to really look at your risks... How do you know that the data collected will be sufficient for algorithm development and proving? Here you want to talk about robustness of your producet[sic] and processes... where do design decisions constitute risk because they could limit the functionality of the system. I would expect to see data goodness as well as processing as part of your risk analysis.</p:text>
    <p:extLst>
      <p:ext uri="{C676402C-5697-4E1C-873F-D02D1690AC5C}">
        <p15:threadingInfo timeZoneBias="0"/>
      </p:ext>
      <p:ext uri="http://customooxmlschemas.google.com/">
        <go:slidesCustomData xmlns:go="http://customooxmlschemas.google.com/" commentPostId="AAAAD-XeIyE"/>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4" dt="2019-12-03T02:49:30.551">
    <p:pos x="6000" y="0"/>
    <p:text>Cat: you are missing a IDL description and numbering... this was stressed at the class on 11/22.</p:text>
    <p:extLst>
      <p:ext uri="{C676402C-5697-4E1C-873F-D02D1690AC5C}">
        <p15:threadingInfo timeZoneBias="0"/>
      </p:ext>
      <p:ext uri="http://customooxmlschemas.google.com/">
        <go:slidesCustomData xmlns:go="http://customooxmlschemas.google.com/" commentPostId="AAAAD-0Uf7U"/>
      </p:ext>
    </p:extLst>
  </p:cm>
  <p:cm authorId="1" idx="11" dt="2019-11-30T22:11:03.767">
    <p:pos x="6000" y="100"/>
    <p:text>Cat: Again reference your IDL list of documents as to what is delivered at each step. When is the hardware released?</p:text>
    <p:extLst>
      <p:ext uri="{C676402C-5697-4E1C-873F-D02D1690AC5C}">
        <p15:threadingInfo timeZoneBias="0"/>
      </p:ext>
      <p:ext uri="http://customooxmlschemas.google.com/">
        <go:slidesCustomData xmlns:go="http://customooxmlschemas.google.com/" commentPostId="AAAAD-XeIyI"/>
      </p:ext>
    </p:extLst>
  </p:cm>
  <p:cm authorId="0" idx="15" dt="2019-11-30T22:11:03.767">
    <p:pos x="6000" y="100"/>
    <p:text>Format dates. Include short descriptions for each line, and list formats and destinations of deliverables</p:text>
    <p:extLst>
      <p:ext uri="{C676402C-5697-4E1C-873F-D02D1690AC5C}">
        <p15:threadingInfo timeZoneBias="0">
          <p15:parentCm authorId="1" idx="11"/>
        </p15:threadingInfo>
      </p:ext>
      <p:ext uri="http://customooxmlschemas.google.com/">
        <go:slidesCustomData xmlns:go="http://customooxmlschemas.google.com/" commentPostId="AAAAD-yjuKY"/>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8" dt="2019-10-25T18:36:07.067">
    <p:pos x="593" y="1127"/>
    <p:text>added this to show we will have some way of saving the video if needed, like we plan to do to send it to the cloud.</p:text>
    <p:extLst>
      <p:ext uri="{C676402C-5697-4E1C-873F-D02D1690AC5C}">
        <p15:threadingInfo timeZoneBias="0"/>
      </p:ext>
      <p:ext uri="http://customooxmlschemas.google.com/">
        <go:slidesCustomData xmlns:go="http://customooxmlschemas.google.com/" commentPostId="AAAAD4P6Fqo"/>
      </p:ext>
    </p:extLst>
  </p:cm>
  <p:cm authorId="2" idx="9" dt="2019-10-25T18:40:25.886">
    <p:pos x="593" y="1227"/>
    <p:text>should verify whole requiremnt</p:text>
    <p:extLst>
      <p:ext uri="{C676402C-5697-4E1C-873F-D02D1690AC5C}">
        <p15:threadingInfo timeZoneBias="0"/>
      </p:ext>
      <p:ext uri="http://customooxmlschemas.google.com/">
        <go:slidesCustomData xmlns:go="http://customooxmlschemas.google.com/" commentPostId="AAAAD4P6Fr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2-03T02:40:47.805">
    <p:pos x="6000" y="0"/>
    <p:text>Cat: Here you want to show the resolution of the ticket... are the results in this presentation? A completed Jira ticket? you can use N/A for anything that did not have a due date.</p:text>
    <p:extLst>
      <p:ext uri="{C676402C-5697-4E1C-873F-D02D1690AC5C}">
        <p15:threadingInfo timeZoneBias="0"/>
      </p:ext>
      <p:ext uri="http://customooxmlschemas.google.com/">
        <go:slidesCustomData xmlns:go="http://customooxmlschemas.google.com/" commentPostId="AAAAD-XeIl4"/>
      </p:ext>
    </p:extLst>
  </p:cm>
  <p:cm authorId="0" idx="2" dt="2019-12-03T02:38:10.819">
    <p:pos x="6000" y="0"/>
    <p:text>Cat: list each item that you had as an action, and tell how you resolved it... assume we do not see theJIRA tickets.</p:text>
    <p:extLst>
      <p:ext uri="{C676402C-5697-4E1C-873F-D02D1690AC5C}">
        <p15:threadingInfo timeZoneBias="0">
          <p15:parentCm authorId="1" idx="1"/>
        </p15:threadingInfo>
      </p:ext>
      <p:ext uri="http://customooxmlschemas.google.com/">
        <go:slidesCustomData xmlns:go="http://customooxmlschemas.google.com/" commentPostId="AAAAD-0Ufk4"/>
      </p:ext>
    </p:extLst>
  </p:cm>
  <p:cm authorId="0" idx="3" dt="2019-12-03T02:40:47.805">
    <p:pos x="6000" y="0"/>
    <p:text>Cat: show a slide with your as built design as part of the introduction.</p:text>
    <p:extLst>
      <p:ext uri="{C676402C-5697-4E1C-873F-D02D1690AC5C}">
        <p15:threadingInfo timeZoneBias="0">
          <p15:parentCm authorId="1" idx="1"/>
        </p15:threadingInfo>
      </p:ext>
      <p:ext uri="http://customooxmlschemas.google.com/">
        <go:slidesCustomData xmlns:go="http://customooxmlschemas.google.com/" commentPostId="AAAAD-0Uf30"/>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0" dt="2019-10-25T18:39:12.618">
    <p:pos x="593" y="1210"/>
    <p:text>will probably need more requirements to define this part, but since we don't need them for the mvp i didnt add them. i added 1.2.2 and 1.2.3 to show how our mvp will help us make progress towards the final product</p:text>
    <p:extLst>
      <p:ext uri="{C676402C-5697-4E1C-873F-D02D1690AC5C}">
        <p15:threadingInfo timeZoneBias="0"/>
      </p:ext>
      <p:ext uri="http://customooxmlschemas.google.com/">
        <go:slidesCustomData xmlns:go="http://customooxmlschemas.google.com/" commentPostId="AAAAD4P6Frc"/>
      </p:ext>
    </p:extLst>
  </p:cm>
  <p:cm authorId="1" idx="12" dt="2019-10-29T06:29:52.494">
    <p:pos x="6000" y="0"/>
    <p:text>I think every one of these subsystem requirements would be more appropriate under our SR with the 90% seizure detection</p:text>
    <p:extLst>
      <p:ext uri="{C676402C-5697-4E1C-873F-D02D1690AC5C}">
        <p15:threadingInfo timeZoneBias="0"/>
      </p:ext>
      <p:ext uri="http://customooxmlschemas.google.com/">
        <go:slidesCustomData xmlns:go="http://customooxmlschemas.google.com/" commentPostId="AAAADttAqhw"/>
      </p:ext>
    </p:extLst>
  </p:cm>
  <p:cm authorId="1" idx="13" dt="2019-10-29T05:37:39.527">
    <p:pos x="6000" y="0"/>
    <p:text>Update: I think 1.2.3 is fine as a requirement of SR1.2, but I think 1.2.1 and 1.2.2 should be under SR1.3. We can add "perform the motion detection algorithm at rate above 16 fps" and "perform the seizure detection algorithm at rate above 16 fps", both on the RPi with optional neural compute sticks, as SSRs for SR1.2</p:text>
    <p:extLst>
      <p:ext uri="{C676402C-5697-4E1C-873F-D02D1690AC5C}">
        <p15:threadingInfo timeZoneBias="0">
          <p15:parentCm authorId="1" idx="12"/>
        </p15:threadingInfo>
      </p:ext>
      <p:ext uri="http://customooxmlschemas.google.com/">
        <go:slidesCustomData xmlns:go="http://customooxmlschemas.google.com/" commentPostId="AAAAD5IItLQ"/>
      </p:ext>
    </p:extLst>
  </p:cm>
  <p:cm authorId="1" idx="14" dt="2019-10-29T05:40:46.887">
    <p:pos x="6000" y="0"/>
    <p:text>Then, the motion capture SSR described above can be part of the MVP under SR1.2 and "The system shall detect motion on data from the image capture subsystem" can be part of the MVP under SR1.3</p:text>
    <p:extLst>
      <p:ext uri="{C676402C-5697-4E1C-873F-D02D1690AC5C}">
        <p15:threadingInfo timeZoneBias="0">
          <p15:parentCm authorId="1" idx="12"/>
        </p15:threadingInfo>
      </p:ext>
      <p:ext uri="http://customooxmlschemas.google.com/">
        <go:slidesCustomData xmlns:go="http://customooxmlschemas.google.com/" commentPostId="AAAAD5IItMs"/>
      </p:ext>
    </p:extLst>
  </p:cm>
  <p:cm authorId="2" idx="11" dt="2019-10-29T06:29:52.494">
    <p:pos x="6000" y="0"/>
    <p:text>ah i see. i think I may have had a little bit of a misunderstanding and blended 1.2 and 1.3 together in my head</p:text>
    <p:extLst>
      <p:ext uri="{C676402C-5697-4E1C-873F-D02D1690AC5C}">
        <p15:threadingInfo timeZoneBias="0">
          <p15:parentCm authorId="1" idx="12"/>
        </p15:threadingInfo>
      </p:ext>
      <p:ext uri="http://customooxmlschemas.google.com/">
        <go:slidesCustomData xmlns:go="http://customooxmlschemas.google.com/" commentPostId="AAAADt-VXzs"/>
      </p:ext>
    </p:extLst>
  </p:cm>
  <p:cm authorId="2" idx="12" dt="2019-10-25T19:20:46.936">
    <p:pos x="593" y="1310"/>
    <p:text>the final step is to actually detect it on the pi, rather than the cloud.</p:text>
    <p:extLst>
      <p:ext uri="{C676402C-5697-4E1C-873F-D02D1690AC5C}">
        <p15:threadingInfo timeZoneBias="0"/>
      </p:ext>
      <p:ext uri="http://customooxmlschemas.google.com/">
        <go:slidesCustomData xmlns:go="http://customooxmlschemas.google.com/" commentPostId="AAAAD4P6Fw4"/>
      </p:ext>
    </p:extLst>
  </p:cm>
  <p:cm authorId="1" idx="15" dt="2019-10-29T05:23:48.726">
    <p:pos x="593" y="1410"/>
    <p:text>added this</p:text>
    <p:extLst>
      <p:ext uri="{C676402C-5697-4E1C-873F-D02D1690AC5C}">
        <p15:threadingInfo timeZoneBias="0"/>
      </p:ext>
      <p:ext uri="http://customooxmlschemas.google.com/">
        <go:slidesCustomData xmlns:go="http://customooxmlschemas.google.com/" commentPostId="AAAAD5IItG8"/>
      </p:ext>
    </p:extLst>
  </p:cm>
  <p:cm authorId="2" idx="13" dt="2019-10-25T18:37:24.939">
    <p:pos x="593" y="1510"/>
    <p:text>similar to 1.1.1; using the cloud to detect seizures first</p:text>
    <p:extLst>
      <p:ext uri="{C676402C-5697-4E1C-873F-D02D1690AC5C}">
        <p15:threadingInfo timeZoneBias="0"/>
      </p:ext>
      <p:ext uri="http://customooxmlschemas.google.com/">
        <go:slidesCustomData xmlns:go="http://customooxmlschemas.google.com/" commentPostId="AAAAD4P6FrA"/>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4" dt="2019-10-29T06:28:33.540">
    <p:pos x="600" y="1210"/>
    <p:text>should validate whole requirment</p:text>
    <p:extLst>
      <p:ext uri="{C676402C-5697-4E1C-873F-D02D1690AC5C}">
        <p15:threadingInfo timeZoneBias="0"/>
      </p:ext>
      <p:ext uri="http://customooxmlschemas.google.com/">
        <go:slidesCustomData xmlns:go="http://customooxmlschemas.google.com/" commentPostId="AAAAD4P6FsI"/>
      </p:ext>
    </p:extLst>
  </p:cm>
  <p:cm authorId="1" idx="16" dt="2019-10-29T05:42:01.352">
    <p:pos x="600" y="1210"/>
    <p:text>So then column 2 should be highlighted yellow to indicate that, right? I think the highlighting scheme might be a bit inconsistent</p:text>
    <p:extLst>
      <p:ext uri="{C676402C-5697-4E1C-873F-D02D1690AC5C}">
        <p15:threadingInfo timeZoneBias="0">
          <p15:parentCm authorId="2" idx="14"/>
        </p15:threadingInfo>
      </p:ext>
      <p:ext uri="http://customooxmlschemas.google.com/">
        <go:slidesCustomData xmlns:go="http://customooxmlschemas.google.com/" commentPostId="AAAAD5IItMw"/>
      </p:ext>
    </p:extLst>
  </p:cm>
  <p:cm authorId="2" idx="15" dt="2019-10-29T06:28:33.540">
    <p:pos x="600" y="1210"/>
    <p:text>I figured if the parent requirement was highlighted, then it would indicate all the subs we also validate. it doesnt bother me either way</p:text>
    <p:extLst>
      <p:ext uri="{C676402C-5697-4E1C-873F-D02D1690AC5C}">
        <p15:threadingInfo timeZoneBias="0">
          <p15:parentCm authorId="2" idx="14"/>
        </p15:threadingInfo>
      </p:ext>
      <p:ext uri="http://customooxmlschemas.google.com/">
        <go:slidesCustomData xmlns:go="http://customooxmlschemas.google.com/" commentPostId="AAAADt-VXzo"/>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6" dt="2019-10-29T17:30:55.507">
    <p:pos x="348" y="748"/>
    <p:text>since we moved detection to 1.3</p:text>
    <p:extLst>
      <p:ext uri="{C676402C-5697-4E1C-873F-D02D1690AC5C}">
        <p15:threadingInfo timeZoneBias="0"/>
      </p:ext>
      <p:ext uri="http://customooxmlschemas.google.com/">
        <go:slidesCustomData xmlns:go="http://customooxmlschemas.google.com/" commentPostId="AAAAD5MGsSM"/>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7" dt="2019-10-25T18:56:31.396">
    <p:pos x="3159" y="1203"/>
    <p:text>since these are all inspections, not test procedure is need. will mention that we checked spec sheets, but thats about it</p:text>
    <p:extLst>
      <p:ext uri="{C676402C-5697-4E1C-873F-D02D1690AC5C}">
        <p15:threadingInfo timeZoneBias="0"/>
      </p:ext>
      <p:ext uri="http://customooxmlschemas.google.com/">
        <go:slidesCustomData xmlns:go="http://customooxmlschemas.google.com/" commentPostId="AAAAD4P6FuY"/>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8" dt="2019-10-29T16:50:16.940">
    <p:pos x="184" y="807"/>
    <p:text>shouldnt only image analysis be active, since we are feeding in data rather than doing it live??</p:text>
    <p:extLst>
      <p:ext uri="{C676402C-5697-4E1C-873F-D02D1690AC5C}">
        <p15:threadingInfo timeZoneBias="0"/>
      </p:ext>
      <p:ext uri="http://customooxmlschemas.google.com/">
        <go:slidesCustomData xmlns:go="http://customooxmlschemas.google.com/" commentPostId="AAAAD5Fu8H0"/>
      </p:ext>
    </p:extLst>
  </p:cm>
  <p:cm authorId="2" idx="19" dt="2019-10-25T19:02:29.256">
    <p:pos x="184" y="907"/>
    <p:text>copied format of 1.7</p:text>
    <p:extLst>
      <p:ext uri="{C676402C-5697-4E1C-873F-D02D1690AC5C}">
        <p15:threadingInfo timeZoneBias="0"/>
      </p:ext>
      <p:ext uri="http://customooxmlschemas.google.com/">
        <go:slidesCustomData xmlns:go="http://customooxmlschemas.google.com/" commentPostId="AAAAD4P6Fus"/>
      </p:ext>
    </p:extLst>
  </p:cm>
  <p:cm authorId="2" idx="20" dt="2019-10-29T16:46:22.311">
    <p:pos x="184" y="1007"/>
    <p:text>chose 90 to be consisten</p:text>
    <p:extLst>
      <p:ext uri="{C676402C-5697-4E1C-873F-D02D1690AC5C}">
        <p15:threadingInfo timeZoneBias="0"/>
      </p:ext>
      <p:ext uri="http://customooxmlschemas.google.com/">
        <go:slidesCustomData xmlns:go="http://customooxmlschemas.google.com/" commentPostId="AAAAD5Fu8GU"/>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1" dt="2019-10-29T17:28:40.508">
    <p:pos x="6000" y="0"/>
    <p:text>back up slide not needed if the previous slide says we start by validating components</p:text>
    <p:extLst>
      <p:ext uri="{C676402C-5697-4E1C-873F-D02D1690AC5C}">
        <p15:threadingInfo timeZoneBias="0"/>
      </p:ext>
      <p:ext uri="http://customooxmlschemas.google.com/">
        <go:slidesCustomData xmlns:go="http://customooxmlschemas.google.com/" commentPostId="AAAAD5MGsSA"/>
      </p:ext>
    </p:extLst>
  </p:cm>
  <p:cm authorId="2" idx="22" dt="2019-10-25T18:36:07.067">
    <p:pos x="3159" y="1268"/>
    <p:text>added this to show we will have some way of saving the video if needed, like we plan to do to send it to the cloud.</p:text>
    <p:extLst>
      <p:ext uri="{C676402C-5697-4E1C-873F-D02D1690AC5C}">
        <p15:threadingInfo timeZoneBias="0"/>
      </p:ext>
      <p:ext uri="http://customooxmlschemas.google.com/">
        <go:slidesCustomData xmlns:go="http://customooxmlschemas.google.com/" commentPostId="AAAAD4P6Fqo"/>
      </p:ext>
    </p:extLs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3" dt="2019-10-25T19:02:29.256">
    <p:pos x="184" y="963"/>
    <p:text>copied format of 1.7</p:text>
    <p:extLst>
      <p:ext uri="{C676402C-5697-4E1C-873F-D02D1690AC5C}">
        <p15:threadingInfo timeZoneBias="0"/>
      </p:ext>
      <p:ext uri="http://customooxmlschemas.google.com/">
        <go:slidesCustomData xmlns:go="http://customooxmlschemas.google.com/" commentPostId="AAAAD4P6Fus"/>
      </p:ext>
    </p:extLst>
  </p:cm>
  <p:cm authorId="2" idx="24" dt="2019-10-25T19:02:42.045">
    <p:pos x="184" y="1063"/>
    <p:text>not sure what we ended up on for OS</p:text>
    <p:extLst>
      <p:ext uri="{C676402C-5697-4E1C-873F-D02D1690AC5C}">
        <p15:threadingInfo timeZoneBias="0"/>
      </p:ext>
      <p:ext uri="http://customooxmlschemas.google.com/">
        <go:slidesCustomData xmlns:go="http://customooxmlschemas.google.com/" commentPostId="AAAAD4P6Fuw"/>
      </p:ext>
    </p:extLs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5" dt="2019-10-25T19:02:29.256">
    <p:pos x="184" y="807"/>
    <p:text>copied format of 1.7</p:text>
    <p:extLst>
      <p:ext uri="{C676402C-5697-4E1C-873F-D02D1690AC5C}">
        <p15:threadingInfo timeZoneBias="0"/>
      </p:ext>
      <p:ext uri="http://customooxmlschemas.google.com/">
        <go:slidesCustomData xmlns:go="http://customooxmlschemas.google.com/" commentPostId="AAAAD4P6Fus"/>
      </p:ext>
    </p:extLst>
  </p:cm>
  <p:cm authorId="2" idx="26" dt="2019-10-29T18:06:38.550">
    <p:pos x="6000" y="0"/>
    <p:text>backup slide. only need 1 test in the pdr I think</p:text>
    <p:extLst>
      <p:ext uri="{C676402C-5697-4E1C-873F-D02D1690AC5C}">
        <p15:threadingInfo timeZoneBias="0"/>
      </p:ext>
      <p:ext uri="http://customooxmlschemas.google.com/">
        <go:slidesCustomData xmlns:go="http://customooxmlschemas.google.com/" commentPostId="AAAAD5MGsh4"/>
      </p:ext>
    </p:extLst>
  </p:cm>
  <p:cm authorId="2" idx="27" dt="2019-10-25T19:38:43.493">
    <p:pos x="4138" y="510"/>
    <p:text>not sure if my terminology is right in terms of classifying videos</p:text>
    <p:extLst>
      <p:ext uri="{C676402C-5697-4E1C-873F-D02D1690AC5C}">
        <p15:threadingInfo timeZoneBias="0"/>
      </p:ext>
      <p:ext uri="http://customooxmlschemas.google.com/">
        <go:slidesCustomData xmlns:go="http://customooxmlschemas.google.com/" commentPostId="AAAAD4P6F2A"/>
      </p:ext>
    </p:extLs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6" dt="2019-12-03T02:46:04.860">
    <p:pos x="6000" y="0"/>
    <p:text>Cat: you need to show the test set up and describe the verificaiton... not show the step by step. That is in the procedure.. which needs to be identified via docuemnt number and revision. Prior to this slide, you need to show the full verification process (for the full up system at FAR) and idenitfy which portions of the verification program are up and running today.</p:text>
    <p:extLst>
      <p:ext uri="{C676402C-5697-4E1C-873F-D02D1690AC5C}">
        <p15:threadingInfo timeZoneBias="0"/>
      </p:ext>
      <p:ext uri="http://customooxmlschemas.google.com/">
        <go:slidesCustomData xmlns:go="http://customooxmlschemas.google.com/" commentPostId="AAAAD-0Uf5w"/>
      </p:ext>
    </p:extLst>
  </p:cm>
  <p:cm authorId="0" idx="17" dt="2019-12-03T02:46:04.860">
    <p:pos x="6000" y="0"/>
    <p:text>Cat: add two slides to the end of this section -- the SRVM with the current values, and then a conclusion... this will frame the next section in tems of what you have to account for moving forward.</p:text>
    <p:extLst>
      <p:ext uri="{C676402C-5697-4E1C-873F-D02D1690AC5C}">
        <p15:threadingInfo timeZoneBias="0">
          <p15:parentCm authorId="0" idx="16"/>
        </p15:threadingInfo>
      </p:ext>
      <p:ext uri="http://customooxmlschemas.google.com/">
        <go:slidesCustomData xmlns:go="http://customooxmlschemas.google.com/" commentPostId="AAAAD-0Uf6s"/>
      </p:ext>
    </p:extLst>
  </p:cm>
  <p:cm authorId="2" idx="28" dt="2019-11-30T22:02:41.490">
    <p:pos x="436" y="823"/>
    <p:text>need to recapture without the cursor :(</p:text>
    <p:extLst>
      <p:ext uri="{C676402C-5697-4E1C-873F-D02D1690AC5C}">
        <p15:threadingInfo timeZoneBias="0"/>
      </p:ext>
      <p:ext uri="http://customooxmlschemas.google.com/">
        <go:slidesCustomData xmlns:go="http://customooxmlschemas.google.com/" commentPostId="AAAAD-yjuKE"/>
      </p:ext>
    </p:extLst>
  </p:cm>
  <p:cm authorId="2" idx="29" dt="2019-11-30T22:02:41.490">
    <p:pos x="436" y="823"/>
    <p:text>also adding "returning to the starting position" in part b</p:text>
    <p:extLst>
      <p:ext uri="{C676402C-5697-4E1C-873F-D02D1690AC5C}">
        <p15:threadingInfo timeZoneBias="0">
          <p15:parentCm authorId="2" idx="28"/>
        </p15:threadingInfo>
      </p:ext>
      <p:ext uri="http://customooxmlschemas.google.com/">
        <go:slidesCustomData xmlns:go="http://customooxmlschemas.google.com/" commentPostId="AAAAD-yjuKI"/>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19-10-25T18:36:07.067">
    <p:pos x="166" y="1031"/>
    <p:text>added this to show we will have some way of saving the video if needed, like we plan to do to send it to the cloud.</p:text>
    <p:extLst>
      <p:ext uri="{C676402C-5697-4E1C-873F-D02D1690AC5C}">
        <p15:threadingInfo timeZoneBias="0"/>
      </p:ext>
      <p:ext uri="http://customooxmlschemas.google.com/">
        <go:slidesCustomData xmlns:go="http://customooxmlschemas.google.com/" commentPostId="AAAAD4P6Fqo"/>
      </p:ext>
    </p:extLst>
  </p:cm>
  <p:cm authorId="2" idx="2" dt="2019-10-25T18:40:25.886">
    <p:pos x="166" y="1131"/>
    <p:text>should verify whole requiremnt</p:text>
    <p:extLst>
      <p:ext uri="{C676402C-5697-4E1C-873F-D02D1690AC5C}">
        <p15:threadingInfo timeZoneBias="0"/>
      </p:ext>
      <p:ext uri="http://customooxmlschemas.google.com/">
        <go:slidesCustomData xmlns:go="http://customooxmlschemas.google.com/" commentPostId="AAAAD4P6Fr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3" dt="2019-10-25T18:39:12.618">
    <p:pos x="224" y="1014"/>
    <p:text>will probably need more requirements to define this part, but since we don't need them for the mvp i didnt add them. i added 1.2.2 and 1.2.3 to show how our mvp will help us make progress towards the final product</p:text>
    <p:extLst>
      <p:ext uri="{C676402C-5697-4E1C-873F-D02D1690AC5C}">
        <p15:threadingInfo timeZoneBias="0"/>
      </p:ext>
      <p:ext uri="http://customooxmlschemas.google.com/">
        <go:slidesCustomData xmlns:go="http://customooxmlschemas.google.com/" commentPostId="AAAAD4P6Frc"/>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4" dt="2019-10-29T06:28:33.540">
    <p:pos x="150" y="1123"/>
    <p:text>should validate whole requirment</p:text>
    <p:extLst>
      <p:ext uri="{C676402C-5697-4E1C-873F-D02D1690AC5C}">
        <p15:threadingInfo timeZoneBias="0"/>
      </p:ext>
      <p:ext uri="http://customooxmlschemas.google.com/">
        <go:slidesCustomData xmlns:go="http://customooxmlschemas.google.com/" commentPostId="AAAAD4P6FsI"/>
      </p:ext>
    </p:extLst>
  </p:cm>
  <p:cm authorId="1" idx="2" dt="2019-10-29T05:42:01.352">
    <p:pos x="150" y="1123"/>
    <p:text>So then column 2 should be highlighted yellow to indicate that, right? I think the highlighting scheme might be a bit inconsistent</p:text>
    <p:extLst>
      <p:ext uri="{C676402C-5697-4E1C-873F-D02D1690AC5C}">
        <p15:threadingInfo timeZoneBias="0">
          <p15:parentCm authorId="2" idx="4"/>
        </p15:threadingInfo>
      </p:ext>
      <p:ext uri="http://customooxmlschemas.google.com/">
        <go:slidesCustomData xmlns:go="http://customooxmlschemas.google.com/" commentPostId="AAAAD5IItMw"/>
      </p:ext>
    </p:extLst>
  </p:cm>
  <p:cm authorId="2" idx="5" dt="2019-10-29T06:28:33.540">
    <p:pos x="150" y="1123"/>
    <p:text>I figured if the parent requirement was highlighted, then it would indicate all the subs we also validate. it doesnt bother me either way</p:text>
    <p:extLst>
      <p:ext uri="{C676402C-5697-4E1C-873F-D02D1690AC5C}">
        <p15:threadingInfo timeZoneBias="0">
          <p15:parentCm authorId="2" idx="4"/>
        </p15:threadingInfo>
      </p:ext>
      <p:ext uri="http://customooxmlschemas.google.com/">
        <go:slidesCustomData xmlns:go="http://customooxmlschemas.google.com/" commentPostId="AAAADt-VXzo"/>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19-12-03T02:42:44.180">
    <p:pos x="6000" y="0"/>
    <p:text>Cat: On this slide explain why you chose the MVP you did. What you expect out of it and how it adds value to the overall project</p:text>
    <p:extLst>
      <p:ext uri="{C676402C-5697-4E1C-873F-D02D1690AC5C}">
        <p15:threadingInfo timeZoneBias="0"/>
      </p:ext>
      <p:ext uri="http://customooxmlschemas.google.com/">
        <go:slidesCustomData xmlns:go="http://customooxmlschemas.google.com/" commentPostId="AAAAD-XeImI"/>
      </p:ext>
    </p:extLst>
  </p:cm>
  <p:cm authorId="0" idx="4" dt="2019-12-03T02:42:44.180">
    <p:pos x="6000" y="0"/>
    <p:text>Cat: Is this a new section? If so use your divider slide to show that. Either use one of don't but inconsistent use is just confusing.</p:text>
    <p:extLst>
      <p:ext uri="{C676402C-5697-4E1C-873F-D02D1690AC5C}">
        <p15:threadingInfo timeZoneBias="0">
          <p15:parentCm authorId="1" idx="3"/>
        </p15:threadingInfo>
      </p:ext>
      <p:ext uri="http://customooxmlschemas.google.com/">
        <go:slidesCustomData xmlns:go="http://customooxmlschemas.google.com/" commentPostId="AAAAD-0Uf4s"/>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4" dt="2019-12-03T02:43:59.463">
    <p:pos x="6000" y="0"/>
    <p:text>Cat: Show the picture or diagram of your MVP at CDR, show what you actually built. Use call out to show changes and similarities. Be ready to go into a lot of detail as to what you built and why. Need to reference a drawing and or build procedure. Identify configuration of all portions of the MVP and relate to document numbers ( that will be delivered as part of the CDR report)</p:text>
    <p:extLst>
      <p:ext uri="{C676402C-5697-4E1C-873F-D02D1690AC5C}">
        <p15:threadingInfo timeZoneBias="0"/>
      </p:ext>
      <p:ext uri="http://customooxmlschemas.google.com/">
        <go:slidesCustomData xmlns:go="http://customooxmlschemas.google.com/" commentPostId="AAAAD-XeIn4"/>
      </p:ext>
    </p:extLst>
  </p:cm>
  <p:cm authorId="0" idx="5" dt="2019-12-03T02:43:59.463">
    <p:pos x="6000" y="0"/>
    <p:text>Cat: these titles are confusing.. this is decomposition of MVP related requirements... not the MVP definition.</p:text>
    <p:extLst>
      <p:ext uri="{C676402C-5697-4E1C-873F-D02D1690AC5C}">
        <p15:threadingInfo timeZoneBias="0">
          <p15:parentCm authorId="1" idx="4"/>
        </p15:threadingInfo>
      </p:ext>
      <p:ext uri="http://customooxmlschemas.google.com/">
        <go:slidesCustomData xmlns:go="http://customooxmlschemas.google.com/" commentPostId="AAAAD-0Uf48"/>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5" dt="2019-11-26T23:53:06.506">
    <p:pos x="6000" y="0"/>
    <p:text>Cat: Start with a discussion of the FINAL system verification plan (flow chart) and then highlight which portions you performed. Reference test procedures, data sheets etc. Describe each test in terms of set up, how the data was collected, what data was collected and give conclusions for each result. Ultimately, did you show that you can detect motion under the sheet? If not what can you do now?</p:text>
    <p:extLst>
      <p:ext uri="{C676402C-5697-4E1C-873F-D02D1690AC5C}">
        <p15:threadingInfo timeZoneBias="0"/>
      </p:ext>
      <p:ext uri="http://customooxmlschemas.google.com/">
        <go:slidesCustomData xmlns:go="http://customooxmlschemas.google.com/" commentPostId="AAAAD-XeIoE"/>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12-03T02:44:36.661">
    <p:pos x="6000" y="0"/>
    <p:text>Cat: in the MVP definition section, remind us why you had this as the design (rationale for prioritization), describe the design, how it was built (include drawing # and revisions, etc). Then you will tell us how you verfied the performance (again reference test procedures (document # and revision)</p:text>
    <p:extLst>
      <p:ext uri="{C676402C-5697-4E1C-873F-D02D1690AC5C}">
        <p15:threadingInfo timeZoneBias="0"/>
      </p:ext>
      <p:ext uri="http://customooxmlschemas.google.com/">
        <go:slidesCustomData xmlns:go="http://customooxmlschemas.google.com/" commentPostId="AAAAD-0Uf5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support/us/en/documents/emerging-technologies/intel-realsense-technology/realsense-camera-r200-datasheet.pdf" TargetMode="External"/><Relationship Id="rId3" Type="http://schemas.openxmlformats.org/officeDocument/2006/relationships/hyperlink" Target="https://www.mouser.com/pdfdocs/Intel_D400_Series_Datasheet.pdf" TargetMode="External"/><Relationship Id="rId4" Type="http://schemas.openxmlformats.org/officeDocument/2006/relationships/hyperlink" Target="https://cdn.sparkfun.com/assets/6/5/9/1/8/eAP87003C_EX8029_Datasheet_Non-NDA-Rev1.0.pdf"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support/us/en/documents/emerging-technologies/intel-realsense-technology/realsense-camera-r200-datasheet.pdf" TargetMode="External"/><Relationship Id="rId3" Type="http://schemas.openxmlformats.org/officeDocument/2006/relationships/hyperlink" Target="https://www.mouser.com/pdfdocs/Intel_D400_Series_Datasheet.pdf" TargetMode="External"/><Relationship Id="rId4" Type="http://schemas.openxmlformats.org/officeDocument/2006/relationships/hyperlink" Target="https://cdn.sparkfun.com/assets/6/5/9/1/8/eAP87003C_EX8029_Datasheet_Non-NDA-Rev1.0.pdf"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alneurology.com/articles/2018-nov-dec/seizure-detection-and-sudep-prevention"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alneurology.com/articles/2018-nov-dec/seizure-detection-and-sudep-prevention"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alneurology.com/articles/2018-nov-dec/seizure-detection-and-sudep-prevention"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90fa67899_2_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790fa67899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790fa67899_2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6f9d8616e5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6f9d8616e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g6f9d8616e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6f8061350e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g6f8061350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4" name="Google Shape;974;g6f8061350e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f8061350e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g6f8061350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3" name="Google Shape;983;g6f8061350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6f8061350e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992" name="Google Shape;992;g6f8061350e_0_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707f4cb061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 and 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1000" name="Google Shape;1000;g707f4cb061_5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6f9d861d18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6f9d861d1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400"/>
              <a:buNone/>
            </a:pPr>
            <a:r>
              <a:rPr lang="en-US" sz="1000">
                <a:solidFill>
                  <a:srgbClr val="000000"/>
                </a:solidFill>
                <a:latin typeface="Arial"/>
                <a:ea typeface="Arial"/>
                <a:cs typeface="Arial"/>
                <a:sym typeface="Arial"/>
              </a:rPr>
              <a:t>Active IR Camera trade Study was done with the information found in the datasheets found online on the manufacturers' websites. Information was summarized in the table below</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R200</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https://www.intel.com/content/dam/support/us/en/documents/emerging-technologies/intel-realsense-technology/realsense-camera-r200-datasheet.pdf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D415</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https://www.mouser.com/pdfdocs/Intel_D400_Series_Datasheet.pdf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eYe3D</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4"/>
              </a:rPr>
              <a:t>https://cdn.sparkfun.com/assets/6/5/9/1/8/eAP87003C_EX8029_Datasheet_Non-NDA-Rev1.0.pdf</a:t>
            </a:r>
            <a:endParaRPr sz="1000" u="sng">
              <a:solidFill>
                <a:schemeClr val="hlink"/>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09" name="Google Shape;1009;g6f9d861d18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6f9d861d18_3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g6f9d861d18_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1400"/>
              <a:buNone/>
            </a:pPr>
            <a:r>
              <a:rPr lang="en-US" sz="1000">
                <a:solidFill>
                  <a:srgbClr val="000000"/>
                </a:solidFill>
                <a:latin typeface="Arial"/>
                <a:ea typeface="Arial"/>
                <a:cs typeface="Arial"/>
                <a:sym typeface="Arial"/>
              </a:rPr>
              <a:t>Active IR Camera trade Study was done with the information found in the datasheets found online on the manufacturers' websites. Information was summarized in the table below</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R200</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https://www.intel.com/content/dam/support/us/en/documents/emerging-technologies/intel-realsense-technology/realsense-camera-r200-datasheet.pdf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D415</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https://www.mouser.com/pdfdocs/Intel_D400_Series_Datasheet.pdf</a:t>
            </a:r>
            <a:endParaRPr sz="1000" u="sng">
              <a:solidFill>
                <a:schemeClr val="hlink"/>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a:solidFill>
                  <a:srgbClr val="000000"/>
                </a:solidFill>
                <a:latin typeface="Arial"/>
                <a:ea typeface="Arial"/>
                <a:cs typeface="Arial"/>
                <a:sym typeface="Arial"/>
              </a:rPr>
              <a:t>eYe3D</a:t>
            </a: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000" u="sng">
                <a:solidFill>
                  <a:schemeClr val="hlink"/>
                </a:solidFill>
                <a:latin typeface="Arial"/>
                <a:ea typeface="Arial"/>
                <a:cs typeface="Arial"/>
                <a:sym typeface="Arial"/>
                <a:hlinkClick r:id="rId4"/>
              </a:rPr>
              <a:t>https://cdn.sparkfun.com/assets/6/5/9/1/8/eAP87003C_EX8029_Datasheet_Non-NDA-Rev1.0.pdf</a:t>
            </a:r>
            <a:endParaRPr sz="1000" u="sng">
              <a:solidFill>
                <a:schemeClr val="hlink"/>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18" name="Google Shape;1018;g6f9d861d18_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6f9d861d18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6f9d861d1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g6f9d861d1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6f9d861d18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6f9d861d18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g6f9d861d18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707f018765_0_1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707f018765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g707f018765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Oanh</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our system architecture so that sponsors and mentors can observe the various sub-systems and components that comprise the SDNS at a high level.</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demonstrates that we understand the functional requirements enough to flow them down to the component level so that we can define subsystems and components necessary for the operation of the system, and organize them in a logical hierarchy. This connects with our first objective in slide 3.</a:t>
            </a:r>
            <a:endParaRPr/>
          </a:p>
        </p:txBody>
      </p:sp>
      <p:sp>
        <p:nvSpPr>
          <p:cNvPr id="162" name="Google Shape;16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6f9d861d18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6f9d861d1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6f9d861d18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707f018765_0_1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707f018765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g707f018765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6f9d861d18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6f9d861d18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9" name="Google Shape;1079;g6f9d861d18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707f4cb061_5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 and 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1087" name="Google Shape;1087;g707f4cb061_5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Humberto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1095" name="Google Shape;1095;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6f9d861d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Humberto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1104" name="Google Shape;1104;g6f9d861d18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707f4cb061_5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latin typeface="Arial"/>
                <a:ea typeface="Arial"/>
                <a:cs typeface="Arial"/>
                <a:sym typeface="Arial"/>
              </a:rPr>
              <a:t>Gordon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our goal is to present an idea of what our system will look like and how it will operate when its fully functional. This is what we intend to present on Design Day and it is our final deliverable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present the final concept which is an outcome of the trade studies and concludes our first objective as we fully demonstrate understanding of how the final system shall operate to satisfy the given system requirements. </a:t>
            </a:r>
            <a:endParaRPr/>
          </a:p>
        </p:txBody>
      </p:sp>
      <p:sp>
        <p:nvSpPr>
          <p:cNvPr id="1118" name="Google Shape;1118;g707f4cb061_5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6bc84c4aea_3_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6bc84c4aea_3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g6bc84c4aea_3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6bec37c4f8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6bec37c4f8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6bec37c4f8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6bec37c4f8_0_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6bec37c4f8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g6bec37c4f8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the system block diagram to show how the different subsystems and components are connected and how they work together at a high level. Start with the overarching SBD, this gives context for the rest.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With this slide, we demonstrate our understanding of the system as a set of connected subsystems that communicate in a specific way to achieve the desired task. Subsystems were defined from our functional requirements and ConOps, which demonstrates how our high-level understanding of the system slowly flows down to the sub-system level. This connects with our first objective on slide 3</a:t>
            </a:r>
            <a:endParaRPr b="1" sz="1100">
              <a:latin typeface="Arial"/>
              <a:ea typeface="Arial"/>
              <a:cs typeface="Arial"/>
              <a:sym typeface="Arial"/>
            </a:endParaRPr>
          </a:p>
        </p:txBody>
      </p:sp>
      <p:sp>
        <p:nvSpPr>
          <p:cNvPr id="170" name="Google Shape;17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6bec37c4f8_0_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6bec37c4f8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6bec37c4f8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6bec37c4f8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6bec37c4f8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g6bec37c4f8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6bec37c4f8_0_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6bec37c4f8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g6bec37c4f8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6bec37c4f8_0_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6bec37c4f8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g6bec37c4f8_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5596f1c41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Present the system block diagram to show how the different subsystems and components are connected and how they work together at a high level. Start with the overarching SBD, this gives context for the rest.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With this slide, we demonstrate our understanding of the system as a set of connected subsystems that communicate in a specific way to achieve the desired task. Subsystems were defined from our functional requirements and ConOps, which demonstrates how our high-level understanding of the system slowly flows down to the sub-system level. This connects with our first objective on slide 3</a:t>
            </a:r>
            <a:endParaRPr b="1" sz="1100">
              <a:latin typeface="Arial"/>
              <a:ea typeface="Arial"/>
              <a:cs typeface="Arial"/>
              <a:sym typeface="Arial"/>
            </a:endParaRPr>
          </a:p>
        </p:txBody>
      </p:sp>
      <p:sp>
        <p:nvSpPr>
          <p:cNvPr id="178" name="Google Shape;178;g65596f1c41_1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be47b8d3c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e47b8d3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6be47b8d3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be47b8d3c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be47b8d3c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6be47b8d3c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be47b8d3c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be47b8d3c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6be47b8d3c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be4fbb3c9_2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6be4fbb3c9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6be4fbb3c9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90fa67899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22" name="Google Shape;222;g790fa67899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be4fbb3c9_2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be4fbb3c9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6be4fbb3c9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800">
                <a:latin typeface="Arial"/>
                <a:ea typeface="Arial"/>
                <a:cs typeface="Arial"/>
                <a:sym typeface="Arial"/>
              </a:rPr>
              <a:t>Alejandro:</a:t>
            </a:r>
            <a:endParaRPr sz="18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8" name="Google Shape;7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90fa67899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a:p>
            <a:pPr indent="0" lvl="0" marL="0" rtl="0" algn="l">
              <a:spcBef>
                <a:spcPts val="0"/>
              </a:spcBef>
              <a:spcAft>
                <a:spcPts val="0"/>
              </a:spcAft>
              <a:buClr>
                <a:schemeClr val="dk1"/>
              </a:buClr>
              <a:buSzPts val="1400"/>
              <a:buFont typeface="Arial"/>
              <a:buNone/>
            </a:pPr>
            <a:r>
              <a:rPr lang="en-US"/>
              <a:t>-</a:t>
            </a:r>
            <a:r>
              <a:rPr lang="en-US"/>
              <a:t>This slide shows what parts of the system that the MVP covers; they give a visual for the MVP definition and they give context for the MVP within the final system</a:t>
            </a:r>
            <a:endParaRPr/>
          </a:p>
          <a:p>
            <a:pPr indent="0" lvl="0" marL="0" rtl="0" algn="l">
              <a:lnSpc>
                <a:spcPct val="100000"/>
              </a:lnSpc>
              <a:spcBef>
                <a:spcPts val="0"/>
              </a:spcBef>
              <a:spcAft>
                <a:spcPts val="0"/>
              </a:spcAft>
              <a:buSzPts val="1400"/>
              <a:buNone/>
            </a:pPr>
            <a:r>
              <a:t/>
            </a:r>
            <a:endParaRPr/>
          </a:p>
        </p:txBody>
      </p:sp>
      <p:sp>
        <p:nvSpPr>
          <p:cNvPr id="240" name="Google Shape;240;g790fa67899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be4fbb3c9_2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be4fbb3c9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drawings</a:t>
            </a:r>
            <a:endParaRPr/>
          </a:p>
          <a:p>
            <a:pPr indent="0" lvl="0" marL="0" rtl="0" algn="l">
              <a:spcBef>
                <a:spcPts val="0"/>
              </a:spcBef>
              <a:spcAft>
                <a:spcPts val="0"/>
              </a:spcAft>
              <a:buClr>
                <a:schemeClr val="dk1"/>
              </a:buClr>
              <a:buSzPts val="1100"/>
              <a:buFont typeface="Arial"/>
              <a:buNone/>
            </a:pPr>
            <a:r>
              <a:rPr lang="en-US"/>
              <a:t>software</a:t>
            </a:r>
            <a:endParaRPr/>
          </a:p>
          <a:p>
            <a:pPr indent="0" lvl="0" marL="0" rtl="0" algn="l">
              <a:spcBef>
                <a:spcPts val="0"/>
              </a:spcBef>
              <a:spcAft>
                <a:spcPts val="0"/>
              </a:spcAft>
              <a:buClr>
                <a:schemeClr val="dk1"/>
              </a:buClr>
              <a:buSzPts val="1100"/>
              <a:buFont typeface="Arial"/>
              <a:buNone/>
            </a:pPr>
            <a:r>
              <a:rPr lang="en-US"/>
              <a:t>models</a:t>
            </a:r>
            <a:endParaRPr/>
          </a:p>
          <a:p>
            <a:pPr indent="0" lvl="0" marL="0" rtl="0" algn="l">
              <a:spcBef>
                <a:spcPts val="0"/>
              </a:spcBef>
              <a:spcAft>
                <a:spcPts val="0"/>
              </a:spcAft>
              <a:buClr>
                <a:schemeClr val="dk1"/>
              </a:buClr>
              <a:buSzPts val="1100"/>
              <a:buFont typeface="Arial"/>
              <a:buNone/>
            </a:pPr>
            <a:r>
              <a:rPr lang="en-US"/>
              <a:t>performance</a:t>
            </a:r>
            <a:endParaRPr/>
          </a:p>
          <a:p>
            <a:pPr indent="0" lvl="0" marL="0" rtl="0" algn="l">
              <a:spcBef>
                <a:spcPts val="0"/>
              </a:spcBef>
              <a:spcAft>
                <a:spcPts val="0"/>
              </a:spcAft>
              <a:buClr>
                <a:schemeClr val="dk1"/>
              </a:buClr>
              <a:buSzPts val="1100"/>
              <a:buFont typeface="Arial"/>
              <a:buNone/>
            </a:pPr>
            <a:r>
              <a:rPr lang="en-US"/>
              <a:t>demo?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3" name="Google Shape;253;g6be4fbb3c9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90fa67899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MVP prototyping complete</a:t>
            </a:r>
            <a:endParaRPr/>
          </a:p>
          <a:p>
            <a:pPr indent="0" lvl="0" marL="0" rtl="0" algn="l">
              <a:lnSpc>
                <a:spcPct val="100000"/>
              </a:lnSpc>
              <a:spcBef>
                <a:spcPts val="0"/>
              </a:spcBef>
              <a:spcAft>
                <a:spcPts val="0"/>
              </a:spcAft>
              <a:buClr>
                <a:schemeClr val="dk1"/>
              </a:buClr>
              <a:buSzPts val="1100"/>
              <a:buFont typeface="Arial"/>
              <a:buNone/>
            </a:pPr>
            <a:r>
              <a:rPr lang="en-US"/>
              <a:t>This and next few slides will have software diagrams, pictures of device in test setup that collectively describe the MVP as-built</a:t>
            </a:r>
            <a:endParaRPr/>
          </a:p>
          <a:p>
            <a:pPr indent="0" lvl="0" marL="0" rtl="0" algn="l">
              <a:lnSpc>
                <a:spcPct val="100000"/>
              </a:lnSpc>
              <a:spcBef>
                <a:spcPts val="0"/>
              </a:spcBef>
              <a:spcAft>
                <a:spcPts val="0"/>
              </a:spcAft>
              <a:buClr>
                <a:schemeClr val="dk1"/>
              </a:buClr>
              <a:buSzPts val="1100"/>
              <a:buFont typeface="Arial"/>
              <a:buNone/>
            </a:pPr>
            <a:r>
              <a:rPr lang="en-US"/>
              <a:t>As-planned vs as-built pointed out when there is a discrepancy, with rationale for the change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rgbClr val="000000"/>
              </a:buClr>
              <a:buSzPts val="1400"/>
              <a:buFont typeface="Arial"/>
              <a:buNone/>
            </a:pPr>
            <a:r>
              <a:t/>
            </a:r>
            <a:endParaRPr/>
          </a:p>
        </p:txBody>
      </p:sp>
      <p:sp>
        <p:nvSpPr>
          <p:cNvPr id="261" name="Google Shape;261;g790fa67899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be4fbb3c9_2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be4fbb3c9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6be4fbb3c9_2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bc84c4aea_5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bc84c4aea_5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6bc84c4aea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90fa67899_2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87" name="Google Shape;287;g790fa67899_2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be4fbb3c9_2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be4fbb3c9_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6be4fbb3c9_2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bc84c4aea_5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bc84c4ae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6bc84c4aea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bef9834c6_2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bef9834c6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6bef9834c6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be4fbb3c9_2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be4fbb3c9_2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6be4fbb3c9_2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be4fbb3c9_2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be4fbb3c9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6be4fbb3c9_2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be4fbb3c9_2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be4fbb3c9_2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6be4fbb3c9_2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be4fbb3c9_2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be4fbb3c9_2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6be4fbb3c9_2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be4fbb3c9_2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be4fbb3c9_2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6be4fbb3c9_2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be4fbb3c9_2_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be4fbb3c9_2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6be4fbb3c9_2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bef9834c6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bef9834c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6bef9834c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be4fbb3c9_2_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be4fbb3c9_2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6be4fbb3c9_2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be4fbb3c9_2_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be4fbb3c9_2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6be4fbb3c9_2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be4fbb3c9_2_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be4fbb3c9_2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6be4fbb3c9_2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bef9834c6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bef9834c6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6bef9834c6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a:latin typeface="Arial"/>
                <a:ea typeface="Arial"/>
                <a:cs typeface="Arial"/>
                <a:sym typeface="Arial"/>
              </a:rPr>
              <a:t>Here we need to add a short introduction that explains what is our project and why are we doing it? What is the purpose of dedicating time to build such system.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supports our thesis statement since we explain our understanding of the project from a high-level perspective and we understand why it is significant to build such system, endorsing the fact that we are ready to start building and verifying our MVP</a:t>
            </a:r>
            <a:endParaRPr sz="1650">
              <a:latin typeface="Arial"/>
              <a:ea typeface="Arial"/>
              <a:cs typeface="Arial"/>
              <a:sym typeface="Arial"/>
            </a:endParaRPr>
          </a:p>
        </p:txBody>
      </p:sp>
      <p:sp>
        <p:nvSpPr>
          <p:cNvPr id="96" name="Google Shape;96;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be4fbb3c9_2_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be4fbb3c9_2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6be4fbb3c9_2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bec37c4f8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bec37c4f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6bec37c4f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bec37c4f8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bec37c4f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6bec37c4f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bc84c4aea_3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bc84c4aea_3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6bc84c4aea_3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bc84c4aea_3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bc84c4aea_3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6bc84c4aea_3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bef9834c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bef9834c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6bef9834c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bc84c4aea_3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bc84c4aea_3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6bc84c4aea_3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be4fbb3c9_2_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be4fbb3c9_2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6be4fbb3c9_2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90fa67899_2_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790fa67899_2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790fa67899_2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65572dbb7a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SDNS MVP in grey, “MVP and final SDNS” in green, “MVP only” in yellow, “color key” in grey</a:t>
            </a:r>
            <a:endParaRPr/>
          </a:p>
        </p:txBody>
      </p:sp>
      <p:sp>
        <p:nvSpPr>
          <p:cNvPr id="509" name="Google Shape;509;g65572dbb7a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9247b843a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79247b843a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a:latin typeface="Arial"/>
                <a:ea typeface="Arial"/>
                <a:cs typeface="Arial"/>
                <a:sym typeface="Arial"/>
              </a:rPr>
              <a:t>Here we need to add a short introduction that explains what is our project and why are we doing it? What is the purpose of dedicating time to build such system. </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supports our thesis statement since we explain our understanding of the project from a high-level perspective and we understand why it is significant to build such system, endorsing the fact that we are ready to start building and verifying our MVP</a:t>
            </a:r>
            <a:endParaRPr sz="1650">
              <a:latin typeface="Arial"/>
              <a:ea typeface="Arial"/>
              <a:cs typeface="Arial"/>
              <a:sym typeface="Arial"/>
            </a:endParaRPr>
          </a:p>
        </p:txBody>
      </p:sp>
      <p:sp>
        <p:nvSpPr>
          <p:cNvPr id="109" name="Google Shape;109;g79247b843a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bbfd373b4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517" name="Google Shape;517;g6bbfd373b4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5572dbb7a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528" name="Google Shape;528;g65572dbb7a_1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bbfd373b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39" name="Google Shape;539;g6bbfd373b4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bbfd373b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50" name="Google Shape;550;g6bbfd373b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bbfd373b4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59" name="Google Shape;559;g6bbfd373b4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bbfd373b4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70" name="Google Shape;570;g6bbfd373b4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90fa67899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79" name="Google Shape;579;g790fa67899_2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90fa67899_2_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790fa67899_2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790fa67899_2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790fa67899_2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96" name="Google Shape;596;g790fa67899_2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propose deliverables by each review date so that the sponsor can get a sight if the added value over time of the project and how the MVP will tangibly transform into the final system. This connects with our thesis statement by demonstrating comprehension of the project and it’s stages. </a:t>
            </a:r>
            <a:endParaRPr/>
          </a:p>
        </p:txBody>
      </p:sp>
      <p:sp>
        <p:nvSpPr>
          <p:cNvPr id="604" name="Google Shape;604;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Given the introduction, here we need to add the boundaries that define our system. Functional Block Diagram here is useful with the ConOps as well.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The second important part here is the system environment: What are the conditions our system will operate correctly in? Temperature? Pressure? Light?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explain what the boundaries are for our system and what its operational environment will be. This connects with our first objective of demonstrating understanding of the environmental conditions required for our system to operate correctly.</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https://practicalneurology.com/articles/2018-nov-dec/seizure-detection-and-sudep-prevention</a:t>
            </a:r>
            <a:endParaRPr b="1" sz="1100">
              <a:latin typeface="Arial"/>
              <a:ea typeface="Arial"/>
              <a:cs typeface="Arial"/>
              <a:sym typeface="Arial"/>
            </a:endParaRPr>
          </a:p>
        </p:txBody>
      </p:sp>
      <p:sp>
        <p:nvSpPr>
          <p:cNvPr id="120" name="Google Shape;12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90fa67899_2_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790fa67899_2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790fa67899_2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790fa67899_2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29" name="Google Shape;629;g790fa67899_2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790fa67899_2_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790fa67899_2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790fa67899_2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790fa67899_2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46" name="Google Shape;646;g790fa67899_2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90fa67899_2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54" name="Google Shape;654;g790fa67899_2_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90fa67899_2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show what we considered when coming up with our design based on the requirements from our sponsors, our skill set as engineers, the environment and user of the system, and how those considerations lead our design and trade studies process</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This slide presents the considerations we took prior starting the design and trade studies for our system. This demonstrates our understanding of the goals and limitations of our project and connects with our first objective in slide 3.</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Considerations: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reliability of detection and notification</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Maximize cost effectiveness (Budget)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Improve quality of life of patient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Open source</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Limitations: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Darkness, bedsheets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Access to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Computation power at the 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63" name="Google Shape;663;g790fa67899_2_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790fa67899_2_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g790fa67899_2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g790fa67899_2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07f4cb06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689" name="Google Shape;689;g707f4cb061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698" name="Google Shape;69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6bef9834c6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707" name="Google Shape;707;g6bef9834c6_1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90fa67899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Given the introduction, here we need to add the boundaries that define our system. Functional Block Diagram here is useful with the ConOps as well.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The second important part here is the system environment: What are the conditions our system will operate correctly in? Temperature? Pressure? Light?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explain what the boundaries are for our system and what its operational environment will be. This connects with our first objective of demonstrating understanding of the environmental conditions required for our system to operate correctly.</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https://practicalneurology.com/articles/2018-nov-dec/seizure-detection-and-sudep-prevention</a:t>
            </a:r>
            <a:endParaRPr b="1" sz="1100">
              <a:latin typeface="Arial"/>
              <a:ea typeface="Arial"/>
              <a:cs typeface="Arial"/>
              <a:sym typeface="Arial"/>
            </a:endParaRPr>
          </a:p>
        </p:txBody>
      </p:sp>
      <p:sp>
        <p:nvSpPr>
          <p:cNvPr id="128" name="Google Shape;128;g790fa67899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7a8c0e2d4c_5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want to convey what our biggest risks are, given our resources, knowledge and time. Once identified, we will have generated a set of strategies to minimize such risk so that we can continue carrying on with the project on schedule.</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On this side we present our risk analysis in which we have identified the main areas that present risk to our project. We also explain why our MVP is not driven by risk connecting with our second objective in slide 3. </a:t>
            </a:r>
            <a:endParaRPr/>
          </a:p>
        </p:txBody>
      </p:sp>
      <p:sp>
        <p:nvSpPr>
          <p:cNvPr id="715" name="Google Shape;715;g7a8c0e2d4c_5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90fa67899_2_1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790fa67899_2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790fa67899_2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707f4cb06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733" name="Google Shape;733;g707f4cb061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07f4cb061_4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742" name="Google Shape;742;g707f4cb061_4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bc84c4ae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1" lang="en-US"/>
              <a:t>Here, this slide presents a cost analysis done until now, which explains how much money has been spent so far, and what other expenses we will incur in the next couple months. This supports our thesis statement as it demonstrates we have a clear financial overview of our project, validating our desire to start building the MVP.</a:t>
            </a:r>
            <a:endParaRPr b="1"/>
          </a:p>
        </p:txBody>
      </p:sp>
      <p:sp>
        <p:nvSpPr>
          <p:cNvPr id="750" name="Google Shape;750;g6bc84c4aea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90fa67899_2_1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790fa67899_2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790fa67899_2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6be47b8d3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6be47b8d3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g6be47b8d3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6bef9834c6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6bef9834c6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6bef9834c6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5596f1c4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objective is to present a minimum number of deliveries in which oir system will be augmented each time, with more and more system requirements being verified at each stage until we reach design day and deliver the final system</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b="1" lang="en-US" sz="1100">
                <a:latin typeface="Arial"/>
                <a:ea typeface="Arial"/>
                <a:cs typeface="Arial"/>
                <a:sym typeface="Arial"/>
              </a:rPr>
              <a:t>This slide serves the purpose of visually portraying the different milestones proposed for this project as well as the deliverables that will be shown in each review date.</a:t>
            </a:r>
            <a:endParaRPr b="1" sz="1100">
              <a:latin typeface="Arial"/>
              <a:ea typeface="Arial"/>
              <a:cs typeface="Arial"/>
              <a:sym typeface="Arial"/>
            </a:endParaRPr>
          </a:p>
        </p:txBody>
      </p:sp>
      <p:sp>
        <p:nvSpPr>
          <p:cNvPr id="785" name="Google Shape;785;g65596f1c41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90fa67899_2_2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790fa67899_2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g790fa67899_2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be4fbb3c9_2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Juan</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Given the introduction, here we need to add the boundaries that define our system. Functional Block Diagram here is useful with the ConOps as well.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The second important part here is the system environment: What are the conditions our system will operate correctly in? Temperature? Pressure? Light?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Here we explain what the boundaries are for our system and what its operational environment will be. This connects with our first objective of demonstrating understanding of the environmental conditions required for our system to operate correctly.</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https://practicalneurology.com/articles/2018-nov-dec/seizure-detection-and-sudep-prevention</a:t>
            </a:r>
            <a:endParaRPr b="1" sz="1100">
              <a:latin typeface="Arial"/>
              <a:ea typeface="Arial"/>
              <a:cs typeface="Arial"/>
              <a:sym typeface="Arial"/>
            </a:endParaRPr>
          </a:p>
        </p:txBody>
      </p:sp>
      <p:sp>
        <p:nvSpPr>
          <p:cNvPr id="136" name="Google Shape;136;g6be4fbb3c9_2_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summarize all the information presented focusing on our understanding of the requirements of the system, risk, and how we used such categories to choose an MVP and show that we are ready to build it.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01" name="Google Shape;801;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790fa67899_2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9" name="Google Shape;809;g790fa67899_2_2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90fa67899_2_2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g790fa67899_2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g790fa67899_2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790fa67899_2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790fa67899_2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790fa67899_2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f9d8616e5_3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g6f9d8616e5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g6f9d8616e5_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6549972c11_0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g6549972c11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837" name="Google Shape;837;g6549972c11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6f8061350e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g6f8061350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845" name="Google Shape;845;g6f8061350e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6f9d8616e5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g6f9d8616e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854" name="Google Shape;854;g6f9d8616e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6f8061350e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6f8061350e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 note that no notification sunsystem tasks will be targeted, but it will be worked in parallel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we explain which system requirements need attention from the beginning given that they present higher risk than others, thus should be tackled as soon as possible.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List the system requirements that were decomposed, the sub-system requirements with their verification type (A/T/I/D)</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In this slide, we present our prioritization of system requirements, the decomposition of selected system requirements based off risk and critical technology, so that our MVP can provide value to our customer and can drive us to the finished system as a starting point. </a:t>
            </a:r>
            <a:endParaRPr sz="1100">
              <a:latin typeface="Arial"/>
              <a:ea typeface="Arial"/>
              <a:cs typeface="Arial"/>
              <a:sym typeface="Arial"/>
            </a:endParaRPr>
          </a:p>
        </p:txBody>
      </p:sp>
      <p:sp>
        <p:nvSpPr>
          <p:cNvPr id="863" name="Google Shape;863;g6f8061350e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Alejandro</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Here the plan is to give a detailed description of our MVP so that our sponsor and mentors can observe how we have chosen this first deliverable based on our risk analysis, trade studies and requirements prioritization. The audience will be able to see how this MVP encompasses the most critical areas of our project and how such areas will start to be tackled early on.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71" name="Google Shape;87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be47b8d3c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be47b8d3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6be47b8d3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Alejandro</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879" name="Google Shape;879;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65572dbb7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888" name="Google Shape;888;g65572dbb7a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65572dbb7a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897" name="Google Shape;897;g65572dbb7a_1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65572dbb7a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Gordon</a:t>
            </a:r>
            <a:endParaRPr/>
          </a:p>
          <a:p>
            <a:pPr indent="0" lvl="0" marL="0" rtl="0" algn="l">
              <a:lnSpc>
                <a:spcPct val="100000"/>
              </a:lnSpc>
              <a:spcBef>
                <a:spcPts val="0"/>
              </a:spcBef>
              <a:spcAft>
                <a:spcPts val="0"/>
              </a:spcAft>
              <a:buSzPts val="1400"/>
              <a:buNone/>
            </a:pPr>
            <a:r>
              <a:rPr lang="en-US"/>
              <a:t>-Stretch goal of alarm to notify medication need.</a:t>
            </a:r>
            <a:endParaRPr/>
          </a:p>
        </p:txBody>
      </p:sp>
      <p:sp>
        <p:nvSpPr>
          <p:cNvPr id="906" name="Google Shape;906;g65572dbb7a_1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6f9d8616e5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915" name="Google Shape;915;g6f9d8616e5_3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Louie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Based on our MVP Definition, here we will explain how it should be verified so that by December, our MVP will have satisfied some of the system requirements of our project so that after that, we can focus on developing the remaining requirements and add functionality to the system based off that.</a:t>
            </a:r>
            <a:endParaRPr sz="1100">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Char char="-"/>
            </a:pPr>
            <a:r>
              <a:rPr b="1" lang="en-US" sz="1100">
                <a:latin typeface="Arial"/>
                <a:ea typeface="Arial"/>
                <a:cs typeface="Arial"/>
                <a:sym typeface="Arial"/>
              </a:rPr>
              <a:t>Presenting our tests plan for the MVP is a crucial part of the presentation as it explains to the customer and mentors how our proposed MVP is not only build able but also verifiable in terms of the system requirements that encompass such MVP. This connects with our third objective in slide 3 about demonstrating verification methods for our MVP to show we are ready to build and verify it. </a:t>
            </a:r>
            <a:endParaRPr b="1" sz="1100">
              <a:latin typeface="Arial"/>
              <a:ea typeface="Arial"/>
              <a:cs typeface="Arial"/>
              <a:sym typeface="Arial"/>
            </a:endParaRPr>
          </a:p>
          <a:p>
            <a:pPr indent="0" lvl="0" marL="0" rtl="0" algn="l">
              <a:lnSpc>
                <a:spcPct val="100000"/>
              </a:lnSpc>
              <a:spcBef>
                <a:spcPts val="0"/>
              </a:spcBef>
              <a:spcAft>
                <a:spcPts val="0"/>
              </a:spcAft>
              <a:buSzPts val="1400"/>
              <a:buNone/>
            </a:pPr>
            <a:r>
              <a:t/>
            </a:r>
            <a:endParaRPr b="1"/>
          </a:p>
        </p:txBody>
      </p:sp>
      <p:sp>
        <p:nvSpPr>
          <p:cNvPr id="926" name="Google Shape;926;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6f9d8616e5_1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6f9d8616e5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g6f9d8616e5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6f9d8616e5_3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g6f9d8616e5_3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g6f9d8616e5_3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65596f1c41_4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65596f1c4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g65596f1c41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6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62"/>
          <p:cNvSpPr txBox="1"/>
          <p:nvPr>
            <p:ph idx="1" type="subTitle"/>
          </p:nvPr>
        </p:nvSpPr>
        <p:spPr>
          <a:xfrm>
            <a:off x="1371600" y="3886200"/>
            <a:ext cx="6400800" cy="1344319"/>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1pPr>
            <a:lvl2pPr lvl="1" marR="0" algn="ctr">
              <a:lnSpc>
                <a:spcPct val="100000"/>
              </a:lnSpc>
              <a:spcBef>
                <a:spcPts val="320"/>
              </a:spcBef>
              <a:spcAft>
                <a:spcPts val="0"/>
              </a:spcAft>
              <a:buClr>
                <a:srgbClr val="AB0520"/>
              </a:buClr>
              <a:buSzPts val="1600"/>
              <a:buFont typeface="Arial"/>
              <a:buNone/>
              <a:defRPr b="0" i="0" sz="1600" u="none" cap="none" strike="noStrike">
                <a:solidFill>
                  <a:srgbClr val="888888"/>
                </a:solidFill>
                <a:latin typeface="Verdana"/>
                <a:ea typeface="Verdana"/>
                <a:cs typeface="Verdana"/>
                <a:sym typeface="Verdana"/>
              </a:defRPr>
            </a:lvl2pPr>
            <a:lvl3pPr lvl="2"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3pPr>
            <a:lvl4pPr lvl="3"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4pPr>
            <a:lvl5pPr lvl="4" marR="0" algn="ctr">
              <a:lnSpc>
                <a:spcPct val="100000"/>
              </a:lnSpc>
              <a:spcBef>
                <a:spcPts val="240"/>
              </a:spcBef>
              <a:spcAft>
                <a:spcPts val="0"/>
              </a:spcAft>
              <a:buClr>
                <a:srgbClr val="AB0520"/>
              </a:buClr>
              <a:buSzPts val="1200"/>
              <a:buFont typeface="Arial"/>
              <a:buNone/>
              <a:defRPr b="0" i="0" sz="1200" u="none" cap="none" strike="noStrike">
                <a:solidFill>
                  <a:srgbClr val="888888"/>
                </a:solidFill>
                <a:latin typeface="Verdana"/>
                <a:ea typeface="Verdana"/>
                <a:cs typeface="Verdana"/>
                <a:sym typeface="Verdana"/>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2" name="Google Shape;22;p62"/>
          <p:cNvPicPr preferRelativeResize="0"/>
          <p:nvPr/>
        </p:nvPicPr>
        <p:blipFill rotWithShape="1">
          <a:blip r:embed="rId2">
            <a:alphaModFix/>
          </a:blip>
          <a:srcRect b="0" l="0" r="0" t="0"/>
          <a:stretch/>
        </p:blipFill>
        <p:spPr>
          <a:xfrm>
            <a:off x="3446812" y="5740147"/>
            <a:ext cx="2256972" cy="1128486"/>
          </a:xfrm>
          <a:prstGeom prst="rect">
            <a:avLst/>
          </a:prstGeom>
          <a:noFill/>
          <a:ln>
            <a:noFill/>
          </a:ln>
        </p:spPr>
      </p:pic>
      <p:pic>
        <p:nvPicPr>
          <p:cNvPr descr="triangles_2.png" id="23" name="Google Shape;23;p62"/>
          <p:cNvPicPr preferRelativeResize="0"/>
          <p:nvPr/>
        </p:nvPicPr>
        <p:blipFill rotWithShape="1">
          <a:blip r:embed="rId3">
            <a:alphaModFix/>
          </a:blip>
          <a:srcRect b="0" l="0" r="0" t="0"/>
          <a:stretch/>
        </p:blipFill>
        <p:spPr>
          <a:xfrm>
            <a:off x="4268723" y="1977326"/>
            <a:ext cx="606552" cy="822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bg>
      <p:bgPr>
        <a:solidFill>
          <a:schemeClr val="lt1"/>
        </a:solidFill>
      </p:bgPr>
    </p:bg>
    <p:spTree>
      <p:nvGrpSpPr>
        <p:cNvPr id="24" name="Shape 24"/>
        <p:cNvGrpSpPr/>
        <p:nvPr/>
      </p:nvGrpSpPr>
      <p:grpSpPr>
        <a:xfrm>
          <a:off x="0" y="0"/>
          <a:ext cx="0" cy="0"/>
          <a:chOff x="0" y="0"/>
          <a:chExt cx="0" cy="0"/>
        </a:xfrm>
      </p:grpSpPr>
      <p:sp>
        <p:nvSpPr>
          <p:cNvPr id="25" name="Google Shape;25;p63"/>
          <p:cNvSpPr txBox="1"/>
          <p:nvPr>
            <p:ph type="title"/>
          </p:nvPr>
        </p:nvSpPr>
        <p:spPr>
          <a:xfrm>
            <a:off x="552686" y="621174"/>
            <a:ext cx="8229600" cy="90805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3200"/>
              <a:buFont typeface="Verdana"/>
              <a:buNone/>
              <a:defRPr b="1" i="0" sz="32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6" name="Google Shape;26;p63"/>
          <p:cNvSpPr txBox="1"/>
          <p:nvPr>
            <p:ph idx="1" type="body"/>
          </p:nvPr>
        </p:nvSpPr>
        <p:spPr>
          <a:xfrm>
            <a:off x="554273" y="1511167"/>
            <a:ext cx="8228013" cy="5027613"/>
          </a:xfrm>
          <a:prstGeom prst="rect">
            <a:avLst/>
          </a:prstGeom>
          <a:noFill/>
          <a:ln>
            <a:noFill/>
          </a:ln>
        </p:spPr>
        <p:txBody>
          <a:bodyPr anchorCtr="0" anchor="t" bIns="45700" lIns="91425" spcFirstLastPara="1" rIns="91425" wrap="square" tIns="45700">
            <a:noAutofit/>
          </a:bodyPr>
          <a:lstStyle>
            <a:lvl1pPr indent="-406400" lvl="0" marL="457200" marR="0" algn="l">
              <a:lnSpc>
                <a:spcPct val="100000"/>
              </a:lnSpc>
              <a:spcBef>
                <a:spcPts val="560"/>
              </a:spcBef>
              <a:spcAft>
                <a:spcPts val="0"/>
              </a:spcAft>
              <a:buClr>
                <a:srgbClr val="AB0520"/>
              </a:buClr>
              <a:buSzPts val="2800"/>
              <a:buFont typeface="Arial"/>
              <a:buChar char="•"/>
              <a:defRPr b="0" i="0" sz="2800" u="none" cap="none" strike="noStrike">
                <a:solidFill>
                  <a:schemeClr val="dk1"/>
                </a:solidFill>
                <a:latin typeface="Verdana"/>
                <a:ea typeface="Verdana"/>
                <a:cs typeface="Verdana"/>
                <a:sym typeface="Verdana"/>
              </a:defRPr>
            </a:lvl1pPr>
            <a:lvl2pPr indent="-381000" lvl="1" marL="914400" marR="0" algn="l">
              <a:lnSpc>
                <a:spcPct val="100000"/>
              </a:lnSpc>
              <a:spcBef>
                <a:spcPts val="480"/>
              </a:spcBef>
              <a:spcAft>
                <a:spcPts val="0"/>
              </a:spcAft>
              <a:buClr>
                <a:srgbClr val="AB0520"/>
              </a:buClr>
              <a:buSzPts val="2400"/>
              <a:buFont typeface="Arial"/>
              <a:buChar char="•"/>
              <a:defRPr b="0" i="0" sz="2400" u="none" cap="none" strike="noStrike">
                <a:solidFill>
                  <a:schemeClr val="dk1"/>
                </a:solidFill>
                <a:latin typeface="Verdana"/>
                <a:ea typeface="Verdana"/>
                <a:cs typeface="Verdana"/>
                <a:sym typeface="Verdana"/>
              </a:defRPr>
            </a:lvl2pPr>
            <a:lvl3pPr indent="-355600" lvl="2" marL="1371600" marR="0" algn="l">
              <a:lnSpc>
                <a:spcPct val="100000"/>
              </a:lnSpc>
              <a:spcBef>
                <a:spcPts val="400"/>
              </a:spcBef>
              <a:spcAft>
                <a:spcPts val="0"/>
              </a:spcAft>
              <a:buClr>
                <a:srgbClr val="AB0520"/>
              </a:buClr>
              <a:buSzPts val="2000"/>
              <a:buFont typeface="Arial"/>
              <a:buChar char="•"/>
              <a:defRPr b="0" i="0" sz="2000" u="none" cap="none" strike="noStrike">
                <a:solidFill>
                  <a:schemeClr val="dk1"/>
                </a:solidFill>
                <a:latin typeface="Verdana"/>
                <a:ea typeface="Verdana"/>
                <a:cs typeface="Verdana"/>
                <a:sym typeface="Verdana"/>
              </a:defRPr>
            </a:lvl3pPr>
            <a:lvl4pPr indent="-342900" lvl="3" marL="1828800" marR="0" algn="l">
              <a:lnSpc>
                <a:spcPct val="100000"/>
              </a:lnSpc>
              <a:spcBef>
                <a:spcPts val="360"/>
              </a:spcBef>
              <a:spcAft>
                <a:spcPts val="0"/>
              </a:spcAft>
              <a:buClr>
                <a:srgbClr val="AB0520"/>
              </a:buClr>
              <a:buSzPts val="1800"/>
              <a:buFont typeface="Arial"/>
              <a:buChar char="•"/>
              <a:defRPr b="0" i="0" sz="1800" u="none" cap="none" strike="noStrike">
                <a:solidFill>
                  <a:schemeClr val="dk1"/>
                </a:solidFill>
                <a:latin typeface="Verdana"/>
                <a:ea typeface="Verdana"/>
                <a:cs typeface="Verdana"/>
                <a:sym typeface="Verdana"/>
              </a:defRPr>
            </a:lvl4pPr>
            <a:lvl5pPr indent="-330200" lvl="4" marL="2286000" marR="0" algn="l">
              <a:lnSpc>
                <a:spcPct val="100000"/>
              </a:lnSpc>
              <a:spcBef>
                <a:spcPts val="320"/>
              </a:spcBef>
              <a:spcAft>
                <a:spcPts val="0"/>
              </a:spcAft>
              <a:buClr>
                <a:srgbClr val="AB0520"/>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63"/>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Slide">
  <p:cSld name="Bulleted Slide">
    <p:spTree>
      <p:nvGrpSpPr>
        <p:cNvPr id="28" name="Shape 28"/>
        <p:cNvGrpSpPr/>
        <p:nvPr/>
      </p:nvGrpSpPr>
      <p:grpSpPr>
        <a:xfrm>
          <a:off x="0" y="0"/>
          <a:ext cx="0" cy="0"/>
          <a:chOff x="0" y="0"/>
          <a:chExt cx="0" cy="0"/>
        </a:xfrm>
      </p:grpSpPr>
      <p:sp>
        <p:nvSpPr>
          <p:cNvPr id="29" name="Google Shape;29;p64"/>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64"/>
          <p:cNvSpPr txBox="1"/>
          <p:nvPr>
            <p:ph type="title"/>
          </p:nvPr>
        </p:nvSpPr>
        <p:spPr>
          <a:xfrm>
            <a:off x="685291" y="792939"/>
            <a:ext cx="7772400" cy="68507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2000"/>
              <a:buFont typeface="Verdana"/>
              <a:buNone/>
              <a:defRPr b="1" i="0" sz="20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1" name="Google Shape;31;p64"/>
          <p:cNvSpPr txBox="1"/>
          <p:nvPr>
            <p:ph idx="1" type="body"/>
          </p:nvPr>
        </p:nvSpPr>
        <p:spPr>
          <a:xfrm>
            <a:off x="765443" y="2240801"/>
            <a:ext cx="3599264" cy="2971732"/>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algn="l">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64"/>
          <p:cNvSpPr txBox="1"/>
          <p:nvPr>
            <p:ph idx="2" type="body"/>
          </p:nvPr>
        </p:nvSpPr>
        <p:spPr>
          <a:xfrm>
            <a:off x="4723271" y="2240801"/>
            <a:ext cx="3599264" cy="2971732"/>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algn="l">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l">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Content">
  <p:cSld name="Paragraph Content">
    <p:spTree>
      <p:nvGrpSpPr>
        <p:cNvPr id="33" name="Shape 33"/>
        <p:cNvGrpSpPr/>
        <p:nvPr/>
      </p:nvGrpSpPr>
      <p:grpSpPr>
        <a:xfrm>
          <a:off x="0" y="0"/>
          <a:ext cx="0" cy="0"/>
          <a:chOff x="0" y="0"/>
          <a:chExt cx="0" cy="0"/>
        </a:xfrm>
      </p:grpSpPr>
      <p:sp>
        <p:nvSpPr>
          <p:cNvPr id="34" name="Google Shape;34;p65"/>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65"/>
          <p:cNvSpPr txBox="1"/>
          <p:nvPr/>
        </p:nvSpPr>
        <p:spPr>
          <a:xfrm>
            <a:off x="736338" y="1103313"/>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36" name="Google Shape;36;p65"/>
          <p:cNvSpPr txBox="1"/>
          <p:nvPr>
            <p:ph idx="1" type="body"/>
          </p:nvPr>
        </p:nvSpPr>
        <p:spPr>
          <a:xfrm>
            <a:off x="930172" y="2696278"/>
            <a:ext cx="3845859" cy="1418046"/>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1400"/>
              <a:buFont typeface="Arial"/>
              <a:buNone/>
              <a:defRPr b="0" i="0" sz="14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65"/>
          <p:cNvSpPr txBox="1"/>
          <p:nvPr>
            <p:ph idx="2" type="body"/>
          </p:nvPr>
        </p:nvSpPr>
        <p:spPr>
          <a:xfrm>
            <a:off x="909957" y="2355445"/>
            <a:ext cx="3845859" cy="3531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AB0520"/>
              </a:buClr>
              <a:buSzPts val="1800"/>
              <a:buFont typeface="Arial"/>
              <a:buNone/>
              <a:defRPr b="0" i="0" sz="1800" u="none" cap="none" strike="noStrike">
                <a:solidFill>
                  <a:srgbClr val="AB0520"/>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aragraph Content">
  <p:cSld name="Two Paragraph Content">
    <p:spTree>
      <p:nvGrpSpPr>
        <p:cNvPr id="38" name="Shape 38"/>
        <p:cNvGrpSpPr/>
        <p:nvPr/>
      </p:nvGrpSpPr>
      <p:grpSpPr>
        <a:xfrm>
          <a:off x="0" y="0"/>
          <a:ext cx="0" cy="0"/>
          <a:chOff x="0" y="0"/>
          <a:chExt cx="0" cy="0"/>
        </a:xfrm>
      </p:grpSpPr>
      <p:sp>
        <p:nvSpPr>
          <p:cNvPr id="39" name="Google Shape;39;p66"/>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0" name="Google Shape;40;p66"/>
          <p:cNvSpPr txBox="1"/>
          <p:nvPr/>
        </p:nvSpPr>
        <p:spPr>
          <a:xfrm>
            <a:off x="685291" y="717177"/>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1" name="Google Shape;41;p66"/>
          <p:cNvSpPr txBox="1"/>
          <p:nvPr>
            <p:ph idx="1" type="body"/>
          </p:nvPr>
        </p:nvSpPr>
        <p:spPr>
          <a:xfrm>
            <a:off x="987377" y="2003330"/>
            <a:ext cx="3377331" cy="29295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2000"/>
              <a:buFont typeface="Arial"/>
              <a:buNone/>
              <a:defRPr b="0" i="0" sz="20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6"/>
          <p:cNvSpPr txBox="1"/>
          <p:nvPr>
            <p:ph idx="2" type="body"/>
          </p:nvPr>
        </p:nvSpPr>
        <p:spPr>
          <a:xfrm>
            <a:off x="4772589" y="2003330"/>
            <a:ext cx="3377331" cy="29295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2000"/>
              <a:buFont typeface="Arial"/>
              <a:buNone/>
              <a:defRPr b="0" i="0" sz="20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Slide">
  <p:cSld name="Object Slide">
    <p:spTree>
      <p:nvGrpSpPr>
        <p:cNvPr id="43" name="Shape 43"/>
        <p:cNvGrpSpPr/>
        <p:nvPr/>
      </p:nvGrpSpPr>
      <p:grpSpPr>
        <a:xfrm>
          <a:off x="0" y="0"/>
          <a:ext cx="0" cy="0"/>
          <a:chOff x="0" y="0"/>
          <a:chExt cx="0" cy="0"/>
        </a:xfrm>
      </p:grpSpPr>
      <p:sp>
        <p:nvSpPr>
          <p:cNvPr id="44" name="Google Shape;44;p67"/>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67"/>
          <p:cNvSpPr txBox="1"/>
          <p:nvPr/>
        </p:nvSpPr>
        <p:spPr>
          <a:xfrm>
            <a:off x="685291" y="1434353"/>
            <a:ext cx="7772400" cy="11033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46" name="Google Shape;46;p67"/>
          <p:cNvSpPr txBox="1"/>
          <p:nvPr>
            <p:ph idx="1" type="body"/>
          </p:nvPr>
        </p:nvSpPr>
        <p:spPr>
          <a:xfrm>
            <a:off x="1209963" y="2875352"/>
            <a:ext cx="6467763" cy="1314450"/>
          </a:xfrm>
          <a:prstGeom prst="rect">
            <a:avLst/>
          </a:prstGeom>
          <a:noFill/>
          <a:ln>
            <a:noFill/>
          </a:ln>
        </p:spPr>
        <p:txBody>
          <a:bodyPr anchorCtr="0" anchor="t" bIns="45700" lIns="91425" spcFirstLastPara="1" rIns="91425" wrap="square" tIns="45700">
            <a:noAutofit/>
          </a:bodyPr>
          <a:lstStyle>
            <a:lvl1pPr indent="-406400" lvl="0" marL="457200" marR="0" algn="ctr">
              <a:lnSpc>
                <a:spcPct val="100000"/>
              </a:lnSpc>
              <a:spcBef>
                <a:spcPts val="560"/>
              </a:spcBef>
              <a:spcAft>
                <a:spcPts val="0"/>
              </a:spcAft>
              <a:buClr>
                <a:srgbClr val="AB0520"/>
              </a:buClr>
              <a:buSzPts val="2800"/>
              <a:buFont typeface="Arial"/>
              <a:buChar char="•"/>
              <a:defRPr b="0" i="0" sz="2800" u="none" cap="none" strike="noStrike">
                <a:solidFill>
                  <a:srgbClr val="6F868D"/>
                </a:solidFill>
                <a:latin typeface="Verdana"/>
                <a:ea typeface="Verdana"/>
                <a:cs typeface="Verdana"/>
                <a:sym typeface="Verdana"/>
              </a:defRPr>
            </a:lvl1pPr>
            <a:lvl2pPr indent="-381000" lvl="1" marL="914400" marR="0" algn="ctr">
              <a:lnSpc>
                <a:spcPct val="100000"/>
              </a:lnSpc>
              <a:spcBef>
                <a:spcPts val="480"/>
              </a:spcBef>
              <a:spcAft>
                <a:spcPts val="0"/>
              </a:spcAft>
              <a:buClr>
                <a:srgbClr val="AB0520"/>
              </a:buClr>
              <a:buSzPts val="2400"/>
              <a:buFont typeface="Arial"/>
              <a:buChar char="•"/>
              <a:defRPr b="0" i="0" sz="2400" u="none" cap="none" strike="noStrike">
                <a:solidFill>
                  <a:srgbClr val="6F868D"/>
                </a:solidFill>
                <a:latin typeface="Verdana"/>
                <a:ea typeface="Verdana"/>
                <a:cs typeface="Verdana"/>
                <a:sym typeface="Verdana"/>
              </a:defRPr>
            </a:lvl2pPr>
            <a:lvl3pPr indent="-355600" lvl="2" marL="1371600" marR="0" algn="ctr">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3pPr>
            <a:lvl4pPr indent="-342900" lvl="3" marL="1828800" marR="0" algn="ctr">
              <a:lnSpc>
                <a:spcPct val="100000"/>
              </a:lnSpc>
              <a:spcBef>
                <a:spcPts val="360"/>
              </a:spcBef>
              <a:spcAft>
                <a:spcPts val="0"/>
              </a:spcAft>
              <a:buClr>
                <a:srgbClr val="AB0520"/>
              </a:buClr>
              <a:buSzPts val="1800"/>
              <a:buFont typeface="Arial"/>
              <a:buChar char="•"/>
              <a:defRPr b="0" i="0" sz="1800" u="none" cap="none" strike="noStrike">
                <a:solidFill>
                  <a:srgbClr val="6F868D"/>
                </a:solidFill>
                <a:latin typeface="Verdana"/>
                <a:ea typeface="Verdana"/>
                <a:cs typeface="Verdana"/>
                <a:sym typeface="Verdana"/>
              </a:defRPr>
            </a:lvl4pPr>
            <a:lvl5pPr indent="-342900" lvl="4" marL="2286000" marR="0" algn="ctr">
              <a:lnSpc>
                <a:spcPct val="100000"/>
              </a:lnSpc>
              <a:spcBef>
                <a:spcPts val="360"/>
              </a:spcBef>
              <a:spcAft>
                <a:spcPts val="0"/>
              </a:spcAft>
              <a:buClr>
                <a:srgbClr val="AB0520"/>
              </a:buClr>
              <a:buSzPts val="1800"/>
              <a:buFont typeface="Arial"/>
              <a:buChar char="•"/>
              <a:defRPr b="0" i="0" sz="1800" u="none" cap="none" strike="noStrike">
                <a:solidFill>
                  <a:srgbClr val="6F868D"/>
                </a:solidFill>
                <a:latin typeface="Verdana"/>
                <a:ea typeface="Verdana"/>
                <a:cs typeface="Verdana"/>
                <a:sym typeface="Verdana"/>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47" name="Shape 47"/>
        <p:cNvGrpSpPr/>
        <p:nvPr/>
      </p:nvGrpSpPr>
      <p:grpSpPr>
        <a:xfrm>
          <a:off x="0" y="0"/>
          <a:ext cx="0" cy="0"/>
          <a:chOff x="0" y="0"/>
          <a:chExt cx="0" cy="0"/>
        </a:xfrm>
      </p:grpSpPr>
      <p:sp>
        <p:nvSpPr>
          <p:cNvPr id="48" name="Google Shape;48;p68"/>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68"/>
          <p:cNvSpPr txBox="1"/>
          <p:nvPr/>
        </p:nvSpPr>
        <p:spPr>
          <a:xfrm>
            <a:off x="685291" y="814294"/>
            <a:ext cx="7772400" cy="8406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2000"/>
              <a:buFont typeface="Verdana"/>
              <a:buNone/>
            </a:pPr>
            <a:r>
              <a:rPr b="1" i="0" lang="en-US" sz="2000" u="none" cap="none" strike="noStrike">
                <a:solidFill>
                  <a:srgbClr val="0C234B"/>
                </a:solidFill>
                <a:latin typeface="Verdana"/>
                <a:ea typeface="Verdana"/>
                <a:cs typeface="Verdana"/>
                <a:sym typeface="Verdana"/>
              </a:rPr>
              <a:t>SAMPLE HEADER</a:t>
            </a:r>
            <a:endParaRPr b="0" i="0" sz="1400" u="none" cap="none" strike="noStrike">
              <a:solidFill>
                <a:srgbClr val="000000"/>
              </a:solidFill>
              <a:latin typeface="Arial"/>
              <a:ea typeface="Arial"/>
              <a:cs typeface="Arial"/>
              <a:sym typeface="Arial"/>
            </a:endParaRPr>
          </a:p>
        </p:txBody>
      </p:sp>
      <p:sp>
        <p:nvSpPr>
          <p:cNvPr id="50" name="Google Shape;50;p68"/>
          <p:cNvSpPr/>
          <p:nvPr>
            <p:ph idx="2" type="pic"/>
          </p:nvPr>
        </p:nvSpPr>
        <p:spPr>
          <a:xfrm>
            <a:off x="1792288" y="1829440"/>
            <a:ext cx="5486400" cy="3086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68"/>
          <p:cNvSpPr txBox="1"/>
          <p:nvPr>
            <p:ph idx="1" type="body"/>
          </p:nvPr>
        </p:nvSpPr>
        <p:spPr>
          <a:xfrm>
            <a:off x="1792288" y="4938724"/>
            <a:ext cx="5486400" cy="40087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1pPr>
            <a:lvl2pPr indent="-228600" lvl="1" marL="9144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2pPr>
            <a:lvl3pPr indent="-228600" lvl="2" marL="1371600" marR="0" algn="ctr">
              <a:lnSpc>
                <a:spcPct val="100000"/>
              </a:lnSpc>
              <a:spcBef>
                <a:spcPts val="200"/>
              </a:spcBef>
              <a:spcAft>
                <a:spcPts val="0"/>
              </a:spcAft>
              <a:buClr>
                <a:srgbClr val="AB0520"/>
              </a:buClr>
              <a:buSzPts val="1000"/>
              <a:buFont typeface="Arial"/>
              <a:buNone/>
              <a:defRPr b="0" i="0" sz="1000" u="none" cap="none" strike="noStrike">
                <a:solidFill>
                  <a:srgbClr val="6F868D"/>
                </a:solidFill>
                <a:latin typeface="Verdana"/>
                <a:ea typeface="Verdana"/>
                <a:cs typeface="Verdana"/>
                <a:sym typeface="Verdana"/>
              </a:defRPr>
            </a:lvl3pPr>
            <a:lvl4pPr indent="-228600" lvl="3" marL="18288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4pPr>
            <a:lvl5pPr indent="-228600" lvl="4" marL="22860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Aligned Slide">
  <p:cSld name="Left Aligned Slide">
    <p:spTree>
      <p:nvGrpSpPr>
        <p:cNvPr id="52" name="Shape 52"/>
        <p:cNvGrpSpPr/>
        <p:nvPr/>
      </p:nvGrpSpPr>
      <p:grpSpPr>
        <a:xfrm>
          <a:off x="0" y="0"/>
          <a:ext cx="0" cy="0"/>
          <a:chOff x="0" y="0"/>
          <a:chExt cx="0" cy="0"/>
        </a:xfrm>
      </p:grpSpPr>
      <p:sp>
        <p:nvSpPr>
          <p:cNvPr id="53" name="Google Shape;53;p6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69"/>
          <p:cNvSpPr txBox="1"/>
          <p:nvPr>
            <p:ph type="title"/>
          </p:nvPr>
        </p:nvSpPr>
        <p:spPr>
          <a:xfrm>
            <a:off x="679135" y="903941"/>
            <a:ext cx="7772400" cy="774607"/>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C234B"/>
              </a:buClr>
              <a:buSzPts val="2000"/>
              <a:buFont typeface="Verdana"/>
              <a:buNone/>
              <a:defRPr b="1" i="0" sz="2000" u="none" cap="none" strike="noStrike">
                <a:solidFill>
                  <a:srgbClr val="0C234B"/>
                </a:solidFill>
                <a:latin typeface="Verdana"/>
                <a:ea typeface="Verdana"/>
                <a:cs typeface="Verdana"/>
                <a:sym typeface="Verdan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69"/>
          <p:cNvSpPr txBox="1"/>
          <p:nvPr>
            <p:ph idx="1" type="body"/>
          </p:nvPr>
        </p:nvSpPr>
        <p:spPr>
          <a:xfrm>
            <a:off x="679135" y="1843553"/>
            <a:ext cx="2255330" cy="221955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800"/>
              </a:spcBef>
              <a:spcAft>
                <a:spcPts val="0"/>
              </a:spcAft>
              <a:buClr>
                <a:srgbClr val="6F868D"/>
              </a:buClr>
              <a:buSzPts val="1400"/>
              <a:buFont typeface="Arial"/>
              <a:buNone/>
              <a:defRPr b="0" i="0" sz="1400" u="none" cap="none" strike="noStrike">
                <a:solidFill>
                  <a:srgbClr val="6F868D"/>
                </a:solidFill>
                <a:latin typeface="Verdana"/>
                <a:ea typeface="Verdana"/>
                <a:cs typeface="Verdana"/>
                <a:sym typeface="Verdana"/>
              </a:defRPr>
            </a:lvl1pPr>
            <a:lvl2pPr indent="-330200" lvl="1" marL="914400" marR="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69"/>
          <p:cNvSpPr/>
          <p:nvPr>
            <p:ph idx="2" type="pic"/>
          </p:nvPr>
        </p:nvSpPr>
        <p:spPr>
          <a:xfrm>
            <a:off x="3049915" y="1921673"/>
            <a:ext cx="5486400" cy="3086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lnSpc>
                <a:spcPct val="100000"/>
              </a:lnSpc>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lnSpc>
                <a:spcPct val="100000"/>
              </a:lnSpc>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lnSpc>
                <a:spcPct val="100000"/>
              </a:lnSpc>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Google Shape;57;p69"/>
          <p:cNvSpPr txBox="1"/>
          <p:nvPr>
            <p:ph idx="3" type="body"/>
          </p:nvPr>
        </p:nvSpPr>
        <p:spPr>
          <a:xfrm>
            <a:off x="3049915" y="5030957"/>
            <a:ext cx="5486400" cy="40087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1pPr>
            <a:lvl2pPr indent="-228600" lvl="1" marL="914400" marR="0" algn="ctr">
              <a:lnSpc>
                <a:spcPct val="100000"/>
              </a:lnSpc>
              <a:spcBef>
                <a:spcPts val="240"/>
              </a:spcBef>
              <a:spcAft>
                <a:spcPts val="0"/>
              </a:spcAft>
              <a:buClr>
                <a:srgbClr val="AB0520"/>
              </a:buClr>
              <a:buSzPts val="1200"/>
              <a:buFont typeface="Arial"/>
              <a:buNone/>
              <a:defRPr b="0" i="0" sz="1200" u="none" cap="none" strike="noStrike">
                <a:solidFill>
                  <a:srgbClr val="6F868D"/>
                </a:solidFill>
                <a:latin typeface="Verdana"/>
                <a:ea typeface="Verdana"/>
                <a:cs typeface="Verdana"/>
                <a:sym typeface="Verdana"/>
              </a:defRPr>
            </a:lvl2pPr>
            <a:lvl3pPr indent="-228600" lvl="2" marL="1371600" marR="0" algn="ctr">
              <a:lnSpc>
                <a:spcPct val="100000"/>
              </a:lnSpc>
              <a:spcBef>
                <a:spcPts val="200"/>
              </a:spcBef>
              <a:spcAft>
                <a:spcPts val="0"/>
              </a:spcAft>
              <a:buClr>
                <a:srgbClr val="AB0520"/>
              </a:buClr>
              <a:buSzPts val="1000"/>
              <a:buFont typeface="Arial"/>
              <a:buNone/>
              <a:defRPr b="0" i="0" sz="1000" u="none" cap="none" strike="noStrike">
                <a:solidFill>
                  <a:srgbClr val="6F868D"/>
                </a:solidFill>
                <a:latin typeface="Verdana"/>
                <a:ea typeface="Verdana"/>
                <a:cs typeface="Verdana"/>
                <a:sym typeface="Verdana"/>
              </a:defRPr>
            </a:lvl3pPr>
            <a:lvl4pPr indent="-228600" lvl="3" marL="18288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4pPr>
            <a:lvl5pPr indent="-228600" lvl="4" marL="2286000" marR="0" algn="ctr">
              <a:lnSpc>
                <a:spcPct val="100000"/>
              </a:lnSpc>
              <a:spcBef>
                <a:spcPts val="180"/>
              </a:spcBef>
              <a:spcAft>
                <a:spcPts val="0"/>
              </a:spcAft>
              <a:buClr>
                <a:srgbClr val="AB0520"/>
              </a:buClr>
              <a:buSzPts val="900"/>
              <a:buFont typeface="Arial"/>
              <a:buNone/>
              <a:defRPr b="0" i="0" sz="900" u="none" cap="none" strike="noStrike">
                <a:solidFill>
                  <a:srgbClr val="6F868D"/>
                </a:solidFill>
                <a:latin typeface="Verdana"/>
                <a:ea typeface="Verdana"/>
                <a:cs typeface="Verdana"/>
                <a:sym typeface="Verdana"/>
              </a:defRPr>
            </a:lvl5pPr>
            <a:lvl6pPr indent="-228600" lvl="5" marL="27432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58" name="Shape 58"/>
        <p:cNvGrpSpPr/>
        <p:nvPr/>
      </p:nvGrpSpPr>
      <p:grpSpPr>
        <a:xfrm>
          <a:off x="0" y="0"/>
          <a:ext cx="0" cy="0"/>
          <a:chOff x="0" y="0"/>
          <a:chExt cx="0" cy="0"/>
        </a:xfrm>
      </p:grpSpPr>
      <p:sp>
        <p:nvSpPr>
          <p:cNvPr id="59" name="Google Shape;59;p70"/>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unireldata:Shared:_UR_CLIENTS:OUR:2014:OUR140527_DE_BrandArchitecture:MASTER LOGOS:CENG_140611_DE_BrandArchitecture_Folder:UA_CENG_logo lock up:DIGITAL:PNG:Full Color:UA_CENG_RGB_Primary.png" id="60" name="Google Shape;60;p70"/>
          <p:cNvPicPr preferRelativeResize="0"/>
          <p:nvPr/>
        </p:nvPicPr>
        <p:blipFill rotWithShape="1">
          <a:blip r:embed="rId2">
            <a:alphaModFix/>
          </a:blip>
          <a:srcRect b="0" l="0" r="0" t="0"/>
          <a:stretch/>
        </p:blipFill>
        <p:spPr>
          <a:xfrm>
            <a:off x="547966" y="1216349"/>
            <a:ext cx="3571691" cy="570478"/>
          </a:xfrm>
          <a:prstGeom prst="rect">
            <a:avLst/>
          </a:prstGeom>
          <a:noFill/>
          <a:ln>
            <a:noFill/>
          </a:ln>
        </p:spPr>
      </p:pic>
      <p:pic>
        <p:nvPicPr>
          <p:cNvPr descr="unireldata:Shared:_UR_CLIENTS:OUR:2014:OUR140527_DE_BrandArchitecture:MASTER LOGOS:CENG_140611_DE_BrandArchitecture_Folder:UA_CENG_logo lock up:DIGITAL:PNG:Full Color:UA_CENG_RGB_Alt.png" id="61" name="Google Shape;61;p70"/>
          <p:cNvPicPr preferRelativeResize="0"/>
          <p:nvPr/>
        </p:nvPicPr>
        <p:blipFill rotWithShape="1">
          <a:blip r:embed="rId3">
            <a:alphaModFix/>
          </a:blip>
          <a:srcRect b="0" l="0" r="0" t="0"/>
          <a:stretch/>
        </p:blipFill>
        <p:spPr>
          <a:xfrm>
            <a:off x="556866" y="2240987"/>
            <a:ext cx="3562786" cy="566212"/>
          </a:xfrm>
          <a:prstGeom prst="rect">
            <a:avLst/>
          </a:prstGeom>
          <a:noFill/>
          <a:ln>
            <a:noFill/>
          </a:ln>
        </p:spPr>
      </p:pic>
      <p:pic>
        <p:nvPicPr>
          <p:cNvPr descr="unireldata:Shared:_UR_CLIENTS:OUR:2014:OUR140527_DE_BrandArchitecture:MASTER LOGOS:CENG_140611_DE_BrandArchitecture_Folder:UA_CENG_logo lock up:DIGITAL:PNG:Full Color:UA_CENG_RGB_Promo.png" id="62" name="Google Shape;62;p70"/>
          <p:cNvPicPr preferRelativeResize="0"/>
          <p:nvPr/>
        </p:nvPicPr>
        <p:blipFill rotWithShape="1">
          <a:blip r:embed="rId4">
            <a:alphaModFix/>
          </a:blip>
          <a:srcRect b="0" l="0" r="0" t="0"/>
          <a:stretch/>
        </p:blipFill>
        <p:spPr>
          <a:xfrm>
            <a:off x="547972" y="3474024"/>
            <a:ext cx="3571685" cy="611817"/>
          </a:xfrm>
          <a:prstGeom prst="rect">
            <a:avLst/>
          </a:prstGeom>
          <a:noFill/>
          <a:ln>
            <a:noFill/>
          </a:ln>
        </p:spPr>
      </p:pic>
      <p:pic>
        <p:nvPicPr>
          <p:cNvPr descr="unireldata:Shared:_UR_CLIENTS:OUR:2014:OUR140527_DE_BrandArchitecture:MASTER LOGOS:CENG_140611_DE_BrandArchitecture_Folder:UA_CENG_logo lock up:DIGITAL:PNG:Full Color:UA_CENG_RGB_Limited.png" id="63" name="Google Shape;63;p70"/>
          <p:cNvPicPr preferRelativeResize="0"/>
          <p:nvPr/>
        </p:nvPicPr>
        <p:blipFill rotWithShape="1">
          <a:blip r:embed="rId5">
            <a:alphaModFix/>
          </a:blip>
          <a:srcRect b="0" l="0" r="0" t="0"/>
          <a:stretch/>
        </p:blipFill>
        <p:spPr>
          <a:xfrm>
            <a:off x="547966" y="4690388"/>
            <a:ext cx="3266794" cy="309599"/>
          </a:xfrm>
          <a:prstGeom prst="rect">
            <a:avLst/>
          </a:prstGeom>
          <a:noFill/>
          <a:ln>
            <a:noFill/>
          </a:ln>
        </p:spPr>
      </p:pic>
      <p:sp>
        <p:nvSpPr>
          <p:cNvPr id="64" name="Google Shape;64;p70"/>
          <p:cNvSpPr/>
          <p:nvPr/>
        </p:nvSpPr>
        <p:spPr>
          <a:xfrm>
            <a:off x="4557058" y="791882"/>
            <a:ext cx="4586941" cy="5319059"/>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294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Alt_reverse.png" id="65" name="Google Shape;65;p70"/>
          <p:cNvPicPr preferRelativeResize="0"/>
          <p:nvPr/>
        </p:nvPicPr>
        <p:blipFill rotWithShape="1">
          <a:blip r:embed="rId6">
            <a:alphaModFix/>
          </a:blip>
          <a:srcRect b="0" l="0" r="0" t="0"/>
          <a:stretch/>
        </p:blipFill>
        <p:spPr>
          <a:xfrm>
            <a:off x="4975411" y="2240986"/>
            <a:ext cx="3571688" cy="567628"/>
          </a:xfrm>
          <a:prstGeom prst="rect">
            <a:avLst/>
          </a:prstGeom>
          <a:noFill/>
          <a:ln>
            <a:noFill/>
          </a:ln>
        </p:spPr>
      </p:pic>
      <p:pic>
        <p:nvPicPr>
          <p:cNvPr descr="unireldata:Shared:_UR_CLIENTS:OUR:2014:OUR140527_DE_BrandArchitecture:MASTER LOGOS:CENG_140611_DE_BrandArchitecture_Folder:UA_CENG_logo lock up:DIGITAL:PNG:Reverse:UA_CENG_RGB_Limited_reverse.png" id="66" name="Google Shape;66;p70"/>
          <p:cNvPicPr preferRelativeResize="0"/>
          <p:nvPr/>
        </p:nvPicPr>
        <p:blipFill rotWithShape="1">
          <a:blip r:embed="rId7">
            <a:alphaModFix/>
          </a:blip>
          <a:srcRect b="0" l="0" r="0" t="0"/>
          <a:stretch/>
        </p:blipFill>
        <p:spPr>
          <a:xfrm>
            <a:off x="4975411" y="4690388"/>
            <a:ext cx="3638098" cy="344787"/>
          </a:xfrm>
          <a:prstGeom prst="rect">
            <a:avLst/>
          </a:prstGeom>
          <a:noFill/>
          <a:ln>
            <a:noFill/>
          </a:ln>
        </p:spPr>
      </p:pic>
      <p:pic>
        <p:nvPicPr>
          <p:cNvPr descr="unireldata:Shared:_UR_CLIENTS:OUR:2014:OUR140527_DE_BrandArchitecture:MASTER LOGOS:CENG_140611_DE_BrandArchitecture_Folder:UA_CENG_logo lock up:DIGITAL:PNG:Reverse:UA_CENG_RGB_Primary_reverse.png" id="67" name="Google Shape;67;p70"/>
          <p:cNvPicPr preferRelativeResize="0"/>
          <p:nvPr/>
        </p:nvPicPr>
        <p:blipFill rotWithShape="1">
          <a:blip r:embed="rId8">
            <a:alphaModFix/>
          </a:blip>
          <a:srcRect b="0" l="0" r="0" t="0"/>
          <a:stretch/>
        </p:blipFill>
        <p:spPr>
          <a:xfrm>
            <a:off x="4975411" y="1216349"/>
            <a:ext cx="3571688" cy="570478"/>
          </a:xfrm>
          <a:prstGeom prst="rect">
            <a:avLst/>
          </a:prstGeom>
          <a:noFill/>
          <a:ln>
            <a:noFill/>
          </a:ln>
        </p:spPr>
      </p:pic>
      <p:pic>
        <p:nvPicPr>
          <p:cNvPr descr="unireldata:Shared:_UR_CLIENTS:OUR:2014:OUR140527_DE_BrandArchitecture:MASTER LOGOS:CENG_140611_DE_BrandArchitecture_Folder:UA_CENG_logo lock up:DIGITAL:PNG:Reverse:UA_CENG_RGB_Promo_reverse.png" id="68" name="Google Shape;68;p70"/>
          <p:cNvPicPr preferRelativeResize="0"/>
          <p:nvPr/>
        </p:nvPicPr>
        <p:blipFill rotWithShape="1">
          <a:blip r:embed="rId9">
            <a:alphaModFix/>
          </a:blip>
          <a:srcRect b="0" l="0" r="0" t="0"/>
          <a:stretch/>
        </p:blipFill>
        <p:spPr>
          <a:xfrm>
            <a:off x="4975411" y="3474024"/>
            <a:ext cx="3571688" cy="6118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triangle_page#.png" id="10" name="Google Shape;10;p61"/>
          <p:cNvPicPr preferRelativeResize="0"/>
          <p:nvPr/>
        </p:nvPicPr>
        <p:blipFill rotWithShape="1">
          <a:blip r:embed="rId1">
            <a:alphaModFix/>
          </a:blip>
          <a:srcRect b="0" l="0" r="0" t="0"/>
          <a:stretch/>
        </p:blipFill>
        <p:spPr>
          <a:xfrm>
            <a:off x="4343400" y="6619893"/>
            <a:ext cx="435864" cy="240792"/>
          </a:xfrm>
          <a:prstGeom prst="rect">
            <a:avLst/>
          </a:prstGeom>
          <a:noFill/>
          <a:ln>
            <a:noFill/>
          </a:ln>
        </p:spPr>
      </p:pic>
      <p:sp>
        <p:nvSpPr>
          <p:cNvPr id="11" name="Google Shape;11;p61"/>
          <p:cNvSpPr txBox="1"/>
          <p:nvPr>
            <p:ph type="title"/>
          </p:nvPr>
        </p:nvSpPr>
        <p:spPr>
          <a:xfrm>
            <a:off x="457200" y="2551231"/>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61"/>
          <p:cNvSpPr txBox="1"/>
          <p:nvPr>
            <p:ph idx="1" type="body"/>
          </p:nvPr>
        </p:nvSpPr>
        <p:spPr>
          <a:xfrm>
            <a:off x="918163" y="3885257"/>
            <a:ext cx="6946430" cy="1441274"/>
          </a:xfrm>
          <a:prstGeom prst="rect">
            <a:avLst/>
          </a:prstGeom>
          <a:noFill/>
          <a:ln>
            <a:noFill/>
          </a:ln>
        </p:spPr>
        <p:txBody>
          <a:bodyPr anchorCtr="0" anchor="t" bIns="45700" lIns="91425" spcFirstLastPara="1" rIns="91425" wrap="square" tIns="45700">
            <a:noAutofit/>
          </a:bodyPr>
          <a:lstStyle>
            <a:lvl1pPr indent="-355600" lvl="0" marL="457200" marR="0" rtl="0" algn="ctr">
              <a:lnSpc>
                <a:spcPct val="100000"/>
              </a:lnSpc>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rtl="0" algn="ctr">
              <a:lnSpc>
                <a:spcPct val="100000"/>
              </a:lnSpc>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rtl="0" algn="ctr">
              <a:lnSpc>
                <a:spcPct val="100000"/>
              </a:lnSpc>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61"/>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4" name="Google Shape;14;p61"/>
          <p:cNvGrpSpPr/>
          <p:nvPr/>
        </p:nvGrpSpPr>
        <p:grpSpPr>
          <a:xfrm>
            <a:off x="0" y="0"/>
            <a:ext cx="9144000" cy="640080"/>
            <a:chOff x="246543" y="219"/>
            <a:chExt cx="9144000" cy="640080"/>
          </a:xfrm>
        </p:grpSpPr>
        <p:pic>
          <p:nvPicPr>
            <p:cNvPr id="15" name="Google Shape;15;p61"/>
            <p:cNvPicPr preferRelativeResize="0"/>
            <p:nvPr/>
          </p:nvPicPr>
          <p:blipFill rotWithShape="1">
            <a:blip r:embed="rId2">
              <a:alphaModFix/>
            </a:blip>
            <a:srcRect b="54851" l="92" r="3103" t="20961"/>
            <a:stretch/>
          </p:blipFill>
          <p:spPr>
            <a:xfrm>
              <a:off x="246543" y="10081"/>
              <a:ext cx="9144000" cy="629999"/>
            </a:xfrm>
            <a:prstGeom prst="rect">
              <a:avLst/>
            </a:prstGeom>
            <a:solidFill>
              <a:srgbClr val="0C234B"/>
            </a:solidFill>
            <a:ln>
              <a:noFill/>
            </a:ln>
          </p:spPr>
        </p:pic>
        <p:grpSp>
          <p:nvGrpSpPr>
            <p:cNvPr id="16" name="Google Shape;16;p61"/>
            <p:cNvGrpSpPr/>
            <p:nvPr/>
          </p:nvGrpSpPr>
          <p:grpSpPr>
            <a:xfrm>
              <a:off x="246543" y="219"/>
              <a:ext cx="9144000" cy="640080"/>
              <a:chOff x="-380986" y="-193642"/>
              <a:chExt cx="9144000" cy="640080"/>
            </a:xfrm>
          </p:grpSpPr>
          <p:sp>
            <p:nvSpPr>
              <p:cNvPr id="17" name="Google Shape;17;p61"/>
              <p:cNvSpPr txBox="1"/>
              <p:nvPr/>
            </p:nvSpPr>
            <p:spPr>
              <a:xfrm>
                <a:off x="-380986" y="-193642"/>
                <a:ext cx="9144000" cy="640080"/>
              </a:xfrm>
              <a:prstGeom prst="rect">
                <a:avLst/>
              </a:prstGeom>
              <a:solidFill>
                <a:srgbClr val="0C234B">
                  <a:alpha val="86666"/>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Primary_reverse.png" id="18" name="Google Shape;18;p61"/>
              <p:cNvPicPr preferRelativeResize="0"/>
              <p:nvPr/>
            </p:nvPicPr>
            <p:blipFill rotWithShape="1">
              <a:blip r:embed="rId3">
                <a:alphaModFix/>
              </a:blip>
              <a:srcRect b="0" l="0" r="0" t="0"/>
              <a:stretch/>
            </p:blipFill>
            <p:spPr>
              <a:xfrm>
                <a:off x="-48488" y="-51319"/>
                <a:ext cx="2359181" cy="376813"/>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comments" Target="../comments/commen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comments" Target="../comments/comment26.xml"/><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comments" Target="../comments/comment27.xml"/><Relationship Id="rId4" Type="http://schemas.openxmlformats.org/officeDocument/2006/relationships/image" Target="../media/image39.png"/><Relationship Id="rId5"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lot-qd.de/en/products/imaging/near-infrared-and-shortwave-infrared-cameras/" TargetMode="External"/><Relationship Id="rId4" Type="http://schemas.openxmlformats.org/officeDocument/2006/relationships/hyperlink" Target="https://cdn-learn.adafruit.com/assets/assets/000/043/261/original/Grid-EYE_SPECIFICATIONS%28Reference%29.pdf?1498680225"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56.png"/><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9.png"/><Relationship Id="rId6" Type="http://schemas.openxmlformats.org/officeDocument/2006/relationships/image" Target="../media/image5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comments" Target="../comments/comment28.xml"/><Relationship Id="rId4" Type="http://schemas.openxmlformats.org/officeDocument/2006/relationships/image" Target="../media/image57.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8.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omments" Target="../comments/comment9.xml"/><Relationship Id="rId4" Type="http://schemas.openxmlformats.org/officeDocument/2006/relationships/image" Target="../media/image24.png"/><Relationship Id="rId5" Type="http://schemas.openxmlformats.org/officeDocument/2006/relationships/image" Target="../media/image35.jpg"/><Relationship Id="rId6"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1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slide" Target="/ppt/slides/slide1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ppt/slides/slide1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slide" Target="/ppt/slides/slide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slide" Target="/ppt/slides/slide1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epilepsy.com/learn/early-death-and-sudep/sudep/sudep-faq" TargetMode="External"/><Relationship Id="rId4" Type="http://schemas.openxmlformats.org/officeDocument/2006/relationships/hyperlink" Target="https://www.epilepsy.com/learn/early-death-and-sudep/sudep/sudep-faq" TargetMode="External"/><Relationship Id="rId9" Type="http://schemas.openxmlformats.org/officeDocument/2006/relationships/image" Target="../media/image14.png"/><Relationship Id="rId5" Type="http://schemas.openxmlformats.org/officeDocument/2006/relationships/hyperlink" Target="https://www.cdc.gov/epilepsy/about/sudep/index.htm" TargetMode="External"/><Relationship Id="rId6" Type="http://schemas.openxmlformats.org/officeDocument/2006/relationships/hyperlink" Target="https://www.cdc.gov/epilepsy/about/sudep/index.htm" TargetMode="External"/><Relationship Id="rId7" Type="http://schemas.openxmlformats.org/officeDocument/2006/relationships/image" Target="../media/image16.pn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slide" Target="/ppt/slides/slide1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omments" Target="../comments/commen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raspberrypi.org/products/raspberry-pi-4-model-b/specifications/" TargetMode="External"/><Relationship Id="rId4" Type="http://schemas.openxmlformats.org/officeDocument/2006/relationships/image" Target="../media/image32.png"/><Relationship Id="rId5"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www.cmlab.csie.ntu.edu.tw/cml/dsp/training/coding/transform/fft.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raspberrypi.org/forums/viewtopic.php?t=244519" TargetMode="External"/><Relationship Id="rId4" Type="http://schemas.openxmlformats.org/officeDocument/2006/relationships/image" Target="../media/image32.png"/><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omments" Target="../comments/comment12.xml"/><Relationship Id="rId4" Type="http://schemas.openxmlformats.org/officeDocument/2006/relationships/hyperlink" Target="https://www.raspberrypi.org/forums/viewtopic.php?t=24451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comments" Target="../comments/commen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comments" Target="../comments/commen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comments" Target="../comments/comment16.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comments" Target="../comments/commen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comments" Target="../comments/commen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comments" Target="../comments/commen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comments" Target="../comments/commen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comments" Target="../comments/commen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comments" Target="../comments/commen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comments" Target="../comments/commen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comments" Target="../comments/comment24.xml"/><Relationship Id="rId4"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
          <p:cNvSpPr txBox="1"/>
          <p:nvPr>
            <p:ph type="ctrTitle"/>
          </p:nvPr>
        </p:nvSpPr>
        <p:spPr>
          <a:xfrm>
            <a:off x="259200" y="930600"/>
            <a:ext cx="86256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Critical Design Review</a:t>
            </a:r>
            <a:endParaRPr i="0" sz="3000" u="none" cap="none" strike="noStrike">
              <a:solidFill>
                <a:srgbClr val="0C234B"/>
              </a:solidFill>
              <a:latin typeface="Times New Roman"/>
              <a:ea typeface="Times New Roman"/>
              <a:cs typeface="Times New Roman"/>
              <a:sym typeface="Times New Roman"/>
            </a:endParaRPr>
          </a:p>
        </p:txBody>
      </p:sp>
      <p:sp>
        <p:nvSpPr>
          <p:cNvPr id="74" name="Google Shape;74;p1"/>
          <p:cNvSpPr txBox="1"/>
          <p:nvPr>
            <p:ph idx="1" type="subTitle"/>
          </p:nvPr>
        </p:nvSpPr>
        <p:spPr>
          <a:xfrm>
            <a:off x="0" y="2576100"/>
            <a:ext cx="9144000" cy="345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Team #19063</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Sponsors - Iwan R Grau, </a:t>
            </a:r>
            <a:r>
              <a:rPr lang="en-US" sz="2200">
                <a:solidFill>
                  <a:schemeClr val="dk1"/>
                </a:solidFill>
                <a:latin typeface="Times New Roman"/>
                <a:ea typeface="Times New Roman"/>
                <a:cs typeface="Times New Roman"/>
                <a:sym typeface="Times New Roman"/>
              </a:rPr>
              <a:t>James McDowell, Palanivel Guruvareddiar</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rPr lang="en-US" sz="2200">
                <a:solidFill>
                  <a:schemeClr val="dk1"/>
                </a:solidFill>
                <a:highlight>
                  <a:srgbClr val="FFFFFF"/>
                </a:highlight>
                <a:latin typeface="Times New Roman"/>
                <a:ea typeface="Times New Roman"/>
                <a:cs typeface="Times New Roman"/>
                <a:sym typeface="Times New Roman"/>
              </a:rPr>
              <a:t>Mentor - Catherine Merrill</a:t>
            </a:r>
            <a:endParaRPr sz="2200">
              <a:solidFill>
                <a:schemeClr val="dk1"/>
              </a:solidFill>
              <a:highlight>
                <a:srgbClr val="FFFFFF"/>
              </a:highlight>
              <a:latin typeface="Times New Roman"/>
              <a:ea typeface="Times New Roman"/>
              <a:cs typeface="Times New Roman"/>
              <a:sym typeface="Times New Roman"/>
            </a:endParaRPr>
          </a:p>
          <a:p>
            <a:pPr indent="-368300" lvl="0" marL="4572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Team members: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Alejandro Ortega</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Gordon Downs</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Louie Bertani</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Juan Gastélum</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K Humberto Lopez Felix</a:t>
            </a:r>
            <a:endParaRPr sz="2200">
              <a:solidFill>
                <a:schemeClr val="dk1"/>
              </a:solidFill>
              <a:highlight>
                <a:srgbClr val="FFFFFF"/>
              </a:highlight>
              <a:latin typeface="Times New Roman"/>
              <a:ea typeface="Times New Roman"/>
              <a:cs typeface="Times New Roman"/>
              <a:sym typeface="Times New Roman"/>
            </a:endParaRPr>
          </a:p>
          <a:p>
            <a:pPr indent="-368300" lvl="1" marL="914400" marR="0" rtl="0" algn="l">
              <a:lnSpc>
                <a:spcPct val="100000"/>
              </a:lnSpc>
              <a:spcBef>
                <a:spcPts val="0"/>
              </a:spcBef>
              <a:spcAft>
                <a:spcPts val="0"/>
              </a:spcAft>
              <a:buClr>
                <a:schemeClr val="dk1"/>
              </a:buClr>
              <a:buSzPts val="2200"/>
              <a:buFont typeface="Times New Roman"/>
              <a:buChar char="○"/>
            </a:pPr>
            <a:r>
              <a:rPr lang="en-US" sz="2200">
                <a:solidFill>
                  <a:schemeClr val="dk1"/>
                </a:solidFill>
                <a:highlight>
                  <a:srgbClr val="FFFFFF"/>
                </a:highlight>
                <a:latin typeface="Times New Roman"/>
                <a:ea typeface="Times New Roman"/>
                <a:cs typeface="Times New Roman"/>
                <a:sym typeface="Times New Roman"/>
              </a:rPr>
              <a:t>Oanh Tran</a:t>
            </a:r>
            <a:endParaRPr sz="22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AB0520"/>
              </a:buClr>
              <a:buSzPts val="2000"/>
              <a:buFont typeface="Arial"/>
              <a:buNone/>
            </a:pPr>
            <a:r>
              <a:t/>
            </a:r>
            <a:endParaRPr sz="2200">
              <a:latin typeface="Times New Roman"/>
              <a:ea typeface="Times New Roman"/>
              <a:cs typeface="Times New Roman"/>
              <a:sym typeface="Times New Roman"/>
            </a:endParaRPr>
          </a:p>
        </p:txBody>
      </p:sp>
      <p:pic>
        <p:nvPicPr>
          <p:cNvPr id="75" name="Google Shape;75;p1"/>
          <p:cNvPicPr preferRelativeResize="0"/>
          <p:nvPr/>
        </p:nvPicPr>
        <p:blipFill rotWithShape="1">
          <a:blip r:embed="rId3">
            <a:alphaModFix/>
          </a:blip>
          <a:srcRect b="0" l="0" r="0" t="0"/>
          <a:stretch/>
        </p:blipFill>
        <p:spPr>
          <a:xfrm>
            <a:off x="6933600" y="5720275"/>
            <a:ext cx="1564125" cy="103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90fa67899_2_13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157" name="Google Shape;157;g790fa67899_2_13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58" name="Google Shape;158;g790fa67899_2_132"/>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Requirements Review</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159" name="Google Shape;159;g790fa67899_2_132"/>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g6f9d8616e5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Test Plan for MVP</a:t>
            </a:r>
            <a:endParaRPr/>
          </a:p>
        </p:txBody>
      </p:sp>
      <p:sp>
        <p:nvSpPr>
          <p:cNvPr id="968" name="Google Shape;968;g6f9d8616e5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969" name="Google Shape;969;g6f9d8616e5_1_0"/>
          <p:cNvGraphicFramePr/>
          <p:nvPr/>
        </p:nvGraphicFramePr>
        <p:xfrm>
          <a:off x="5016200" y="2014375"/>
          <a:ext cx="3000000" cy="3000000"/>
        </p:xfrm>
        <a:graphic>
          <a:graphicData uri="http://schemas.openxmlformats.org/drawingml/2006/table">
            <a:tbl>
              <a:tblPr>
                <a:noFill/>
                <a:tableStyleId>{2D50F822-8B55-41A2-9A20-080EF18757C7}</a:tableStyleId>
              </a:tblPr>
              <a:tblGrid>
                <a:gridCol w="2677650"/>
                <a:gridCol w="108842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1.1.1: </a:t>
                      </a:r>
                      <a:r>
                        <a:rPr lang="en-US" sz="1400" u="none" cap="none" strike="noStrike">
                          <a:solidFill>
                            <a:schemeClr val="dk1"/>
                          </a:solidFill>
                          <a:latin typeface="Times New Roman"/>
                          <a:ea typeface="Times New Roman"/>
                          <a:cs typeface="Times New Roman"/>
                          <a:sym typeface="Times New Roman"/>
                        </a:rPr>
                        <a:t>The system shall capture RGB images at a resolution of at least 1280x720 pixels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1.1.2: </a:t>
                      </a:r>
                      <a:r>
                        <a:rPr lang="en-US" sz="1400" u="none" cap="none" strike="noStrike">
                          <a:solidFill>
                            <a:schemeClr val="dk1"/>
                          </a:solidFill>
                          <a:latin typeface="Times New Roman"/>
                          <a:ea typeface="Times New Roman"/>
                          <a:cs typeface="Times New Roman"/>
                          <a:sym typeface="Times New Roman"/>
                        </a:rPr>
                        <a:t>The system shall capture RGB images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1.1.3: </a:t>
                      </a:r>
                      <a:r>
                        <a:rPr lang="en-US" sz="1400" u="none" cap="none" strike="noStrike">
                          <a:solidFill>
                            <a:schemeClr val="dk1"/>
                          </a:solidFill>
                          <a:latin typeface="Times New Roman"/>
                          <a:ea typeface="Times New Roman"/>
                          <a:cs typeface="Times New Roman"/>
                          <a:sym typeface="Times New Roman"/>
                        </a:rPr>
                        <a:t>The system shall create a depth map at a resolution of at least 640x480 and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41"/>
                            </a:ext>
                          </a:extLst>
                        </a:rPr>
                        <a:t>1.1.4:</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42"/>
                            </a:ext>
                          </a:extLst>
                        </a:rPr>
                        <a:t> The system shall be able to save the images and depth maps captured.</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70" name="Google Shape;970;g6f9d8616e5_1_0"/>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Times New Roman"/>
              <a:buChar char="•"/>
            </a:pPr>
            <a:r>
              <a:rPr lang="en-US" sz="2400" u="sng">
                <a:latin typeface="Times New Roman"/>
                <a:ea typeface="Times New Roman"/>
                <a:cs typeface="Times New Roman"/>
                <a:sym typeface="Times New Roman"/>
              </a:rPr>
              <a:t>SR1.1</a:t>
            </a:r>
            <a:r>
              <a:rPr lang="en-US" sz="2400">
                <a:latin typeface="Times New Roman"/>
                <a:ea typeface="Times New Roman"/>
                <a:cs typeface="Times New Roman"/>
                <a:sym typeface="Times New Roman"/>
              </a:rPr>
              <a:t> and its subsystem requirements verification occur at the component level as well.</a:t>
            </a:r>
            <a:endParaRPr sz="2400">
              <a:latin typeface="Times New Roman"/>
              <a:ea typeface="Times New Roman"/>
              <a:cs typeface="Times New Roman"/>
              <a:sym typeface="Times New Roman"/>
            </a:endParaRPr>
          </a:p>
          <a:p>
            <a:pPr indent="0" lvl="0" marL="457200" rtl="0" algn="l">
              <a:lnSpc>
                <a:spcPct val="100000"/>
              </a:lnSpc>
              <a:spcBef>
                <a:spcPts val="0"/>
              </a:spcBef>
              <a:spcAft>
                <a:spcPts val="0"/>
              </a:spcAft>
              <a:buSzPts val="2800"/>
              <a:buNone/>
            </a:pPr>
            <a:r>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g6f8061350e_0_2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77" name="Google Shape;977;g6f8061350e_0_2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978" name="Google Shape;978;g6f8061350e_0_24"/>
          <p:cNvSpPr txBox="1"/>
          <p:nvPr/>
        </p:nvSpPr>
        <p:spPr>
          <a:xfrm>
            <a:off x="293000" y="1529275"/>
            <a:ext cx="5182200" cy="5029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SR1.1.2: </a:t>
            </a:r>
            <a:r>
              <a:rPr b="0" i="0" lang="en-US" sz="1600" u="none" cap="none" strike="noStrike">
                <a:solidFill>
                  <a:srgbClr val="000000"/>
                </a:solidFill>
                <a:latin typeface="Times New Roman"/>
                <a:ea typeface="Times New Roman"/>
                <a:cs typeface="Times New Roman"/>
                <a:sym typeface="Times New Roman"/>
              </a:rPr>
              <a:t>The system shall capture images at a rate of at least 16 FPS.</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3"/>
                  </a:ext>
                </a:extLst>
              </a:rPr>
              <a:t>Ubuntu Desktop 18</a:t>
            </a:r>
            <a:r>
              <a:rPr b="0" i="0" lang="en-US" sz="1600" u="none" cap="none" strike="noStrike">
                <a:solidFill>
                  <a:srgbClr val="000000"/>
                </a:solidFill>
                <a:latin typeface="Times New Roman"/>
                <a:ea typeface="Times New Roman"/>
                <a:cs typeface="Times New Roman"/>
                <a:sym typeface="Times New Roman"/>
              </a:rPr>
              <a:t>.04 where only the Image Capture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4"/>
                  </a:ext>
                </a:extLst>
              </a:rPr>
              <a:t>IMG_Capture_Test_V1</a:t>
            </a:r>
            <a:r>
              <a:rPr b="0" i="0" lang="en-US" sz="1600" u="none" cap="none" strike="noStrike">
                <a:solidFill>
                  <a:srgbClr val="000000"/>
                </a:solidFill>
                <a:latin typeface="Times New Roman"/>
                <a:ea typeface="Times New Roman"/>
                <a:cs typeface="Times New Roman"/>
                <a:sym typeface="Times New Roman"/>
              </a:rPr>
              <a:t> shall be run on the Raspberry Pi 4 10 times. The test shall capture 60 seconds of video on each run.</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test will yield 10 60-second video clips. The number of frames captured in each clip will be counted using a Python script. The Requirement SR1.1.2 will be verified if all the clips have at least (16 frames) * (60 seconds) +/-  2 frames. </a:t>
            </a:r>
            <a:endParaRPr b="0" i="0" sz="1600" u="none" cap="none" strike="noStrike">
              <a:solidFill>
                <a:srgbClr val="000000"/>
              </a:solidFill>
              <a:latin typeface="Times New Roman"/>
              <a:ea typeface="Times New Roman"/>
              <a:cs typeface="Times New Roman"/>
              <a:sym typeface="Times New Roman"/>
            </a:endParaRPr>
          </a:p>
        </p:txBody>
      </p:sp>
      <p:pic>
        <p:nvPicPr>
          <p:cNvPr id="979" name="Google Shape;979;g6f8061350e_0_24"/>
          <p:cNvPicPr preferRelativeResize="0"/>
          <p:nvPr/>
        </p:nvPicPr>
        <p:blipFill rotWithShape="1">
          <a:blip r:embed="rId4">
            <a:alphaModFix/>
          </a:blip>
          <a:srcRect b="0" l="0" r="0" t="0"/>
          <a:stretch/>
        </p:blipFill>
        <p:spPr>
          <a:xfrm>
            <a:off x="5357725" y="1869650"/>
            <a:ext cx="3786274" cy="37862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g6f8061350e_0_3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86" name="Google Shape;986;g6f8061350e_0_33"/>
          <p:cNvSpPr txBox="1"/>
          <p:nvPr/>
        </p:nvSpPr>
        <p:spPr>
          <a:xfrm>
            <a:off x="293000" y="1282300"/>
            <a:ext cx="5631000" cy="5381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a:t>
            </a:r>
            <a:r>
              <a:rPr b="0" i="0" lang="en-US" sz="1600" u="sng" cap="none" strike="noStrike">
                <a:solidFill>
                  <a:schemeClr val="dk1"/>
                </a:solidFill>
                <a:latin typeface="Times New Roman"/>
                <a:ea typeface="Times New Roman"/>
                <a:cs typeface="Times New Roman"/>
                <a:sym typeface="Times New Roman"/>
              </a:rPr>
              <a:t>1.2.1: </a:t>
            </a:r>
            <a:r>
              <a:rPr b="0" i="0" lang="en-US" sz="1600" u="none" cap="none" strike="noStrike">
                <a:solidFill>
                  <a:schemeClr val="dk1"/>
                </a:solidFill>
                <a:latin typeface="Times New Roman"/>
                <a:ea typeface="Times New Roman"/>
                <a:cs typeface="Times New Roman"/>
                <a:sym typeface="Times New Roman"/>
              </a:rPr>
              <a:t>The system shall perform the motion detection algorithm at rate of at least 16 FPS.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Ubuntu Desktop 18.04 where only the Image Capture subsystem, Image Analysis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45"/>
                  </a:ext>
                </a:extLst>
              </a:rPr>
              <a:t>IMG_A_Rate_Test_V</a:t>
            </a:r>
            <a:r>
              <a:rPr b="0" i="0" lang="en-US" sz="1600" u="none" cap="none" strike="noStrike">
                <a:solidFill>
                  <a:srgbClr val="000000"/>
                </a:solidFill>
                <a:latin typeface="Times New Roman"/>
                <a:ea typeface="Times New Roman"/>
                <a:cs typeface="Times New Roman"/>
                <a:sym typeface="Times New Roman"/>
              </a:rPr>
              <a:t>1 shall feed pre-classified video and data of someone moving into the Image Analysis subsystem.</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a:t>
            </a:r>
            <a:r>
              <a:rPr b="0" i="0" lang="en-US" sz="1600" u="none" cap="none" strike="noStrike">
                <a:solidFill>
                  <a:schemeClr val="dk1"/>
                </a:solidFill>
                <a:latin typeface="Times New Roman"/>
                <a:ea typeface="Times New Roman"/>
                <a:cs typeface="Times New Roman"/>
                <a:sym typeface="Times New Roman"/>
              </a:rPr>
              <a:t>algorithm subsystem will classify the data it is given as “Movement” or “No Movement” and the rate of which frames are processed will be monitored. The results will be compared to the original classifications. The test passes if the algorithm detects motion at a rate greater than 16 frames per second.</a:t>
            </a:r>
            <a:endParaRPr b="0" i="0" sz="1600" u="none" cap="none" strike="noStrike">
              <a:solidFill>
                <a:srgbClr val="000000"/>
              </a:solidFill>
              <a:latin typeface="Times New Roman"/>
              <a:ea typeface="Times New Roman"/>
              <a:cs typeface="Times New Roman"/>
              <a:sym typeface="Times New Roman"/>
            </a:endParaRPr>
          </a:p>
        </p:txBody>
      </p:sp>
      <p:sp>
        <p:nvSpPr>
          <p:cNvPr id="987" name="Google Shape;987;g6f8061350e_0_3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pic>
        <p:nvPicPr>
          <p:cNvPr id="988" name="Google Shape;988;g6f8061350e_0_33"/>
          <p:cNvPicPr preferRelativeResize="0"/>
          <p:nvPr/>
        </p:nvPicPr>
        <p:blipFill rotWithShape="1">
          <a:blip r:embed="rId4">
            <a:alphaModFix/>
          </a:blip>
          <a:srcRect b="0" l="0" r="0" t="0"/>
          <a:stretch/>
        </p:blipFill>
        <p:spPr>
          <a:xfrm>
            <a:off x="6569100" y="810650"/>
            <a:ext cx="2015775" cy="6047351"/>
          </a:xfrm>
          <a:prstGeom prst="rect">
            <a:avLst/>
          </a:prstGeom>
          <a:noFill/>
          <a:ln>
            <a:noFill/>
          </a:ln>
        </p:spPr>
      </p:pic>
      <p:pic>
        <p:nvPicPr>
          <p:cNvPr id="989" name="Google Shape;989;g6f8061350e_0_33"/>
          <p:cNvPicPr preferRelativeResize="0"/>
          <p:nvPr/>
        </p:nvPicPr>
        <p:blipFill rotWithShape="1">
          <a:blip r:embed="rId5">
            <a:alphaModFix/>
          </a:blip>
          <a:srcRect b="0" l="0" r="0" t="0"/>
          <a:stretch/>
        </p:blipFill>
        <p:spPr>
          <a:xfrm>
            <a:off x="6456750" y="810650"/>
            <a:ext cx="2128125" cy="60473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g6f8061350e_0_17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995" name="Google Shape;995;g6f8061350e_0_17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996" name="Google Shape;996;g6f8061350e_0_174"/>
          <p:cNvSpPr/>
          <p:nvPr/>
        </p:nvSpPr>
        <p:spPr>
          <a:xfrm>
            <a:off x="1543975" y="5840102"/>
            <a:ext cx="60342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will be ready to start collecting data</a:t>
            </a:r>
            <a:endParaRPr b="1" i="0" sz="1400" u="none" cap="none" strike="noStrike">
              <a:solidFill>
                <a:srgbClr val="000000"/>
              </a:solidFill>
              <a:latin typeface="Times New Roman"/>
              <a:ea typeface="Times New Roman"/>
              <a:cs typeface="Times New Roman"/>
              <a:sym typeface="Times New Roman"/>
            </a:endParaRPr>
          </a:p>
        </p:txBody>
      </p:sp>
      <p:sp>
        <p:nvSpPr>
          <p:cNvPr id="997" name="Google Shape;997;g6f8061350e_0_174"/>
          <p:cNvSpPr txBox="1"/>
          <p:nvPr>
            <p:ph idx="1" type="body"/>
          </p:nvPr>
        </p:nvSpPr>
        <p:spPr>
          <a:xfrm>
            <a:off x="552675" y="1529275"/>
            <a:ext cx="7926600" cy="3804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By December system will be able to take in data in the form of video and depth maps, and an algorithm will be able to analyze that data.</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Hooks in the system will allow us to upload data from the MVP to the cloud for further analysis.</a:t>
            </a:r>
            <a:endParaRPr sz="2400">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pic>
        <p:nvPicPr>
          <p:cNvPr id="1002" name="Google Shape;1002;g707f4cb061_5_0"/>
          <p:cNvPicPr preferRelativeResize="0"/>
          <p:nvPr/>
        </p:nvPicPr>
        <p:blipFill rotWithShape="1">
          <a:blip r:embed="rId3">
            <a:alphaModFix/>
          </a:blip>
          <a:srcRect b="0" l="0" r="0" t="0"/>
          <a:stretch/>
        </p:blipFill>
        <p:spPr>
          <a:xfrm>
            <a:off x="0" y="1160475"/>
            <a:ext cx="9143999" cy="5360421"/>
          </a:xfrm>
          <a:prstGeom prst="rect">
            <a:avLst/>
          </a:prstGeom>
          <a:noFill/>
          <a:ln>
            <a:noFill/>
          </a:ln>
        </p:spPr>
      </p:pic>
      <p:sp>
        <p:nvSpPr>
          <p:cNvPr id="1003" name="Google Shape;1003;g707f4cb061_5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004" name="Google Shape;1004;g707f4cb061_5_0"/>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 alternative model for MVP verification is ready to be implemented</a:t>
            </a:r>
            <a:endParaRPr b="1" i="0" sz="1400" u="none" cap="none" strike="noStrike">
              <a:solidFill>
                <a:srgbClr val="000000"/>
              </a:solidFill>
              <a:latin typeface="Times New Roman"/>
              <a:ea typeface="Times New Roman"/>
              <a:cs typeface="Times New Roman"/>
              <a:sym typeface="Times New Roman"/>
            </a:endParaRPr>
          </a:p>
        </p:txBody>
      </p:sp>
      <p:sp>
        <p:nvSpPr>
          <p:cNvPr id="1005" name="Google Shape;1005;g707f4cb061_5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MVP software configuration with motion detection algorithm on cloud</a:t>
            </a:r>
            <a:endParaRPr i="0" sz="3000" u="none" cap="none" strike="noStrike">
              <a:solidFill>
                <a:srgbClr val="0C234B"/>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g6f9d861d18_0_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Camera Trade Study</a:t>
            </a:r>
            <a:endParaRPr/>
          </a:p>
        </p:txBody>
      </p:sp>
      <p:sp>
        <p:nvSpPr>
          <p:cNvPr id="1012" name="Google Shape;1012;g6f9d861d18_0_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13" name="Google Shape;1013;g6f9d861d18_0_1"/>
          <p:cNvGraphicFramePr/>
          <p:nvPr/>
        </p:nvGraphicFramePr>
        <p:xfrm>
          <a:off x="236188" y="1420925"/>
          <a:ext cx="3000000" cy="3000000"/>
        </p:xfrm>
        <a:graphic>
          <a:graphicData uri="http://schemas.openxmlformats.org/drawingml/2006/table">
            <a:tbl>
              <a:tblPr>
                <a:noFill/>
                <a:tableStyleId>{450E0CA9-9765-487B-B01D-368E6BC70E0C}</a:tableStyleId>
              </a:tblPr>
              <a:tblGrid>
                <a:gridCol w="2582475"/>
                <a:gridCol w="869875"/>
                <a:gridCol w="869875"/>
                <a:gridCol w="869875"/>
                <a:gridCol w="869875"/>
                <a:gridCol w="869875"/>
                <a:gridCol w="869875"/>
                <a:gridCol w="869875"/>
              </a:tblGrid>
              <a:tr h="188575">
                <a:tc gridSpan="8">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Active IR Stereo Camera </a:t>
                      </a:r>
                      <a:r>
                        <a:rPr b="1" lang="en-US" sz="1000" u="none" cap="none" strike="noStrike"/>
                        <a:t>Best Choice (1=Worst Choice 10=Best 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0:0"/>
                      </a:ext>
                    </a:extLst>
                  </a:tcPr>
                </a:tc>
                <a:tc hMerge="1"/>
                <a:tc hMerge="1"/>
                <a:tc hMerge="1"/>
                <a:tc hMerge="1"/>
                <a:tc hMerge="1"/>
                <a:tc hMerge="1"/>
                <a:tc hMerge="1"/>
              </a:tr>
              <a:tr h="188575">
                <a:tc row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Trade Factors</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1:0"/>
                      </a:ext>
                    </a:extLst>
                  </a:tcPr>
                </a:tc>
                <a:tc row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Weight</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1:1"/>
                      </a:ext>
                    </a:extLst>
                  </a:tcPr>
                </a:tc>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Intel RealSense R200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1:2"/>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Intel RealSense D415</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1:4"/>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eYs3D eSP870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1:6"/>
                      </a:ext>
                    </a:extLst>
                  </a:tcPr>
                </a:tc>
                <a:tc hMerge="1"/>
              </a:tr>
              <a:tr h="188575">
                <a:tc vMerge="1"/>
                <a:tc vMerge="1"/>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Factor Total</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3:2: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Performance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57.6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52.2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13:3: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Accuracy</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54</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81</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4: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FOV</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5: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resolution</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6: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Connectivity</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56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7: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FPS</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4</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24</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8: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Schedule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5</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9</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45</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30</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9:7"/>
                      </a:ext>
                    </a:extLst>
                  </a:tcPr>
                </a:tc>
              </a:tr>
              <a:tr h="188575">
                <a:tc>
                  <a:txBody>
                    <a:bodyPr/>
                    <a:lstStyle/>
                    <a:p>
                      <a:pPr indent="0" lvl="0" marL="0" marR="0" rtl="0" algn="ctr">
                        <a:lnSpc>
                          <a:spcPct val="115000"/>
                        </a:lnSpc>
                        <a:spcBef>
                          <a:spcPts val="0"/>
                        </a:spcBef>
                        <a:spcAft>
                          <a:spcPts val="0"/>
                        </a:spcAft>
                        <a:buClr>
                          <a:srgbClr val="000000"/>
                        </a:buClr>
                        <a:buSzPts val="1000"/>
                        <a:buFont typeface="Arial"/>
                        <a:buNone/>
                      </a:pPr>
                      <a:r>
                        <a:rPr b="1" lang="en-US" sz="1000" u="none" cap="none" strike="noStrike"/>
                        <a:t>Cost Best-Choice</a:t>
                      </a:r>
                      <a:endParaRPr b="1"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8</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48</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3"/>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7</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4"/>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42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5"/>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rgbClr val="FF0000"/>
                          </a:solidFill>
                        </a:rPr>
                        <a:t>6</a:t>
                      </a:r>
                      <a:endParaRPr sz="1000" u="none" cap="none" strike="noStrike">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6"/>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3:10:7"/>
                      </a:ext>
                    </a:extLst>
                  </a:tcPr>
                </a:tc>
              </a:tr>
              <a:tr h="188575">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Total Score</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11:0"/>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150.6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11:2"/>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157.6</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extLst>
                      <a:ext uri="http://customooxmlschemas.google.com/">
                        <go:slidesCustomData xmlns:go="http://customooxmlschemas.google.com/" cellId="1013:11:4"/>
                      </a:ext>
                    </a:extLst>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118.2</a:t>
                      </a:r>
                      <a:endParaRPr sz="10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3:11:6"/>
                      </a:ext>
                    </a:extLst>
                  </a:tcPr>
                </a:tc>
                <a:tc hMerge="1"/>
              </a:tr>
            </a:tbl>
          </a:graphicData>
        </a:graphic>
      </p:graphicFrame>
      <p:graphicFrame>
        <p:nvGraphicFramePr>
          <p:cNvPr id="1014" name="Google Shape;1014;g6f9d861d18_0_1"/>
          <p:cNvGraphicFramePr/>
          <p:nvPr/>
        </p:nvGraphicFramePr>
        <p:xfrm>
          <a:off x="1040088" y="4030435"/>
          <a:ext cx="3000000" cy="3000000"/>
        </p:xfrm>
        <a:graphic>
          <a:graphicData uri="http://schemas.openxmlformats.org/drawingml/2006/table">
            <a:tbl>
              <a:tblPr>
                <a:noFill/>
                <a:tableStyleId>{450E0CA9-9765-487B-B01D-368E6BC70E0C}</a:tableStyleId>
              </a:tblPr>
              <a:tblGrid>
                <a:gridCol w="3491475"/>
                <a:gridCol w="1183500"/>
                <a:gridCol w="1183500"/>
                <a:gridCol w="1183500"/>
              </a:tblGrid>
              <a:tr h="2189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4: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RealSense R200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4: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RealSense D415</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4: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eYs3D eSP870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14:0:3"/>
                      </a:ext>
                    </a:extLst>
                  </a:tcPr>
                </a:tc>
              </a:tr>
              <a:tr h="4810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Accuracy</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1: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More than 3cm error at 2m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1: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&lt;= 2%, which is 3cm at 1.5m distance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1: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&lt;= 7.43 cm at 1.5m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1:3"/>
                      </a:ext>
                    </a:extLst>
                  </a:tcPr>
                </a:tc>
              </a:tr>
              <a:tr h="4670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FOV</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59 +/- 5° V 46 +/- 5° D 70 +/- 4.5°</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69.4° V42.5° D77°</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 63.2° V 42°</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2: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resolution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628x468</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1280x720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640x480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3: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Connectivity</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 Type-C</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USB 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4: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Depth FPS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60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90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5: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Lead time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Already have it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 days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3-11 days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6: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Cost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$75.00</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$144</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$179</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14:7: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Production status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Discontinued</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Current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Current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14:8:3"/>
                      </a:ext>
                    </a:extLst>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graphicFrame>
        <p:nvGraphicFramePr>
          <p:cNvPr id="1020" name="Google Shape;1020;g6f9d861d18_3_27"/>
          <p:cNvGraphicFramePr/>
          <p:nvPr/>
        </p:nvGraphicFramePr>
        <p:xfrm>
          <a:off x="93863" y="4182835"/>
          <a:ext cx="3000000" cy="3000000"/>
        </p:xfrm>
        <a:graphic>
          <a:graphicData uri="http://schemas.openxmlformats.org/drawingml/2006/table">
            <a:tbl>
              <a:tblPr>
                <a:noFill/>
                <a:tableStyleId>{450E0CA9-9765-487B-B01D-368E6BC70E0C}</a:tableStyleId>
              </a:tblPr>
              <a:tblGrid>
                <a:gridCol w="2499825"/>
                <a:gridCol w="2333525"/>
                <a:gridCol w="2101275"/>
                <a:gridCol w="1982700"/>
              </a:tblGrid>
              <a:tr h="2514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0:0: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on camera</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0:0: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Pose est -&gt;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0:0: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Freq analysis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0:0:3"/>
                      </a:ext>
                    </a:extLst>
                  </a:tcPr>
                </a:tc>
              </a:tr>
              <a:tr h="1842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Amount of training data required</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1: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100,000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1: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1: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Order of 100 samples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1:3"/>
                      </a:ext>
                    </a:extLst>
                  </a:tcPr>
                </a:tc>
              </a:tr>
              <a:tr h="326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Difficulty of obtaining relevant training data</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2: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Need RGB videos of seizures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2: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Need depth map videos of seizures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2: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May be able to use many sources of training data (find char. freq.)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2: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Computational load for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3: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solidFill>
                            <a:schemeClr val="dk1"/>
                          </a:solidFill>
                        </a:rPr>
                        <a:t>Large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3: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Moderate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3: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Small amount of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3: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Ease of expanding capabilities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4: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add hooks</a:t>
                      </a:r>
                      <a:endParaRPr sz="1000" u="none" cap="none" strike="noStrike"/>
                    </a:p>
                    <a:p>
                      <a:pPr indent="0" lvl="0" marL="0" marR="0" rtl="0" algn="ctr">
                        <a:lnSpc>
                          <a:spcPct val="115000"/>
                        </a:lnSpc>
                        <a:spcBef>
                          <a:spcPts val="0"/>
                        </a:spcBef>
                        <a:spcAft>
                          <a:spcPts val="0"/>
                        </a:spcAft>
                        <a:buClr>
                          <a:srgbClr val="000000"/>
                        </a:buClr>
                        <a:buSzPts val="1000"/>
                        <a:buFont typeface="Arial"/>
                        <a:buNone/>
                      </a:pPr>
                      <a:r>
                        <a:rPr lang="en-US" sz="1000" u="none" cap="none" strike="noStrike"/>
                        <a:t>for more inputs + outputs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4: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add hooks to 2nd NN for more inputs + outputs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4: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Hooks and new features non-trivial to implement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4: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Generalizability in other settings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5: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very specific to angle, setting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5: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NN independent of angle, setting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5: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indep. of angle &amp; setting, but observed freqs may change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5: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Ability to interface with hardware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6: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One NN with neural compute sticks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6: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Two NNs with neural compute sticks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6: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Tricky to interface with NCSs</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6:3"/>
                      </a:ext>
                    </a:extLst>
                  </a:tcPr>
                </a:tc>
              </a:tr>
              <a:tr h="182475">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Schedule</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7: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Hard to get training data, easy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7: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Easier to get train data, harder NN</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7: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Easy to implement algorithm</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0:7:3"/>
                      </a:ext>
                    </a:extLst>
                  </a:tcPr>
                </a:tc>
              </a:tr>
              <a:tr h="198750">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Cost</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8:0"/>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Large amount of cloud training req</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8:1"/>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Moderate amount of cloud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8:2"/>
                      </a:ext>
                    </a:extLst>
                  </a:tcPr>
                </a:tc>
                <a:tc>
                  <a:txBody>
                    <a:bodyPr/>
                    <a:lstStyle/>
                    <a:p>
                      <a:pPr indent="0" lvl="0" marL="0" marR="0" rtl="0" algn="ctr">
                        <a:lnSpc>
                          <a:spcPct val="115000"/>
                        </a:lnSpc>
                        <a:spcBef>
                          <a:spcPts val="0"/>
                        </a:spcBef>
                        <a:spcAft>
                          <a:spcPts val="0"/>
                        </a:spcAft>
                        <a:buClr>
                          <a:srgbClr val="000000"/>
                        </a:buClr>
                        <a:buSzPts val="1000"/>
                        <a:buFont typeface="Arial"/>
                        <a:buNone/>
                      </a:pPr>
                      <a:r>
                        <a:rPr lang="en-US" sz="1000" u="none" cap="none" strike="noStrike"/>
                        <a:t>Small amount of cloud training</a:t>
                      </a:r>
                      <a:endParaRPr sz="10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0:8:3"/>
                      </a:ext>
                    </a:extLst>
                  </a:tcPr>
                </a:tc>
              </a:tr>
            </a:tbl>
          </a:graphicData>
        </a:graphic>
      </p:graphicFrame>
      <p:sp>
        <p:nvSpPr>
          <p:cNvPr id="1021" name="Google Shape;1021;g6f9d861d18_3_27"/>
          <p:cNvSpPr txBox="1"/>
          <p:nvPr>
            <p:ph type="title"/>
          </p:nvPr>
        </p:nvSpPr>
        <p:spPr>
          <a:xfrm>
            <a:off x="75" y="621175"/>
            <a:ext cx="91440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Image Analysis Algorithm Trade Study</a:t>
            </a:r>
            <a:endParaRPr/>
          </a:p>
        </p:txBody>
      </p:sp>
      <p:sp>
        <p:nvSpPr>
          <p:cNvPr id="1022" name="Google Shape;1022;g6f9d861d18_3_2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23" name="Google Shape;1023;g6f9d861d18_3_27"/>
          <p:cNvGraphicFramePr/>
          <p:nvPr/>
        </p:nvGraphicFramePr>
        <p:xfrm>
          <a:off x="367300" y="1312750"/>
          <a:ext cx="3000000" cy="3000000"/>
        </p:xfrm>
        <a:graphic>
          <a:graphicData uri="http://schemas.openxmlformats.org/drawingml/2006/table">
            <a:tbl>
              <a:tblPr>
                <a:noFill/>
                <a:tableStyleId>{450E0CA9-9765-487B-B01D-368E6BC70E0C}</a:tableStyleId>
              </a:tblPr>
              <a:tblGrid>
                <a:gridCol w="2345325"/>
                <a:gridCol w="863175"/>
                <a:gridCol w="863175"/>
                <a:gridCol w="863175"/>
                <a:gridCol w="863175"/>
                <a:gridCol w="863175"/>
                <a:gridCol w="863175"/>
                <a:gridCol w="863175"/>
              </a:tblGrid>
              <a:tr h="122050">
                <a:tc gridSpan="8">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Image Analysis Algorithm </a:t>
                      </a:r>
                      <a:r>
                        <a:rPr b="1" lang="en-US" sz="900" u="none" cap="none" strike="noStrike"/>
                        <a:t>Best Choice (1=Worst Choice 10=Best 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0:0"/>
                      </a:ext>
                    </a:extLst>
                  </a:tcPr>
                </a:tc>
                <a:tc hMerge="1"/>
                <a:tc hMerge="1"/>
                <a:tc hMerge="1"/>
                <a:tc hMerge="1"/>
                <a:tc hMerge="1"/>
                <a:tc hMerge="1"/>
                <a:tc hMerge="1"/>
              </a:tr>
              <a:tr h="258500">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Trade Factors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1:0"/>
                      </a:ext>
                    </a:extLst>
                  </a:tcPr>
                </a:tc>
                <a:tc row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Weight</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1: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Neural network directly on camera output</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1: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Out-of-the-box pose estimation followed by NN seizure classif.</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1: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Frequency analysis with gradient descent of a few parameters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1:6"/>
                      </a:ext>
                    </a:extLst>
                  </a:tcPr>
                </a:tc>
                <a:tc hMerge="1"/>
              </a:tr>
              <a:tr h="122050">
                <a:tc vMerge="1"/>
                <a:tc vMerge="1"/>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2"/>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3"/>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4"/>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5"/>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6"/>
                      </a:ext>
                    </a:extLst>
                  </a:tcPr>
                </a:tc>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Factor Total</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23:2: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Performance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10</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5.2</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51.7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7.2</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71.7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7.3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73.3</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23:3: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Amount of training data required</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9</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27</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90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4:7"/>
                      </a:ext>
                    </a:extLst>
                  </a:tcPr>
                </a:tc>
              </a:tr>
              <a:tr h="173325">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Difficulty of obtaining relevant training data</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7</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63</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5: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Computational load for training</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5</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6</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6: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Ease of expanding capabilities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7: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Generalizability in other settings</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8: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lang="en-US" sz="900" u="none" cap="none" strike="noStrike"/>
                        <a:t>Ability to interface with hardware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5</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40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25</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9: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Schedule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8</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32</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4</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32</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8</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64</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0:7"/>
                      </a:ext>
                    </a:extLst>
                  </a:tcPr>
                </a:tc>
              </a:tr>
              <a:tr h="122050">
                <a:tc>
                  <a:txBody>
                    <a:bodyPr/>
                    <a:lstStyle/>
                    <a:p>
                      <a:pPr indent="0" lvl="0" marL="0" marR="0" rtl="0" algn="ctr">
                        <a:lnSpc>
                          <a:spcPct val="115000"/>
                        </a:lnSpc>
                        <a:spcBef>
                          <a:spcPts val="0"/>
                        </a:spcBef>
                        <a:spcAft>
                          <a:spcPts val="0"/>
                        </a:spcAft>
                        <a:buClr>
                          <a:srgbClr val="000000"/>
                        </a:buClr>
                        <a:buSzPts val="1200"/>
                        <a:buFont typeface="Arial"/>
                        <a:buNone/>
                      </a:pPr>
                      <a:r>
                        <a:rPr b="1" lang="en-US" sz="900" u="none" cap="none" strike="noStrike"/>
                        <a:t>Cost Best-Choice</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sng" cap="none" strike="noStrike"/>
                        <a:t>6</a:t>
                      </a:r>
                      <a:endParaRPr b="1" sz="900" u="sng"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18</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5</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30</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9</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54</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23:11:7"/>
                      </a:ext>
                    </a:extLst>
                  </a:tcPr>
                </a:tc>
              </a:tr>
              <a:tr h="122050">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900" u="none" cap="none" strike="noStrike"/>
                        <a:t>Total Score</a:t>
                      </a:r>
                      <a:endParaRPr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2:0"/>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101.7</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2: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133.7</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23:12: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b="1" lang="en-US" sz="900" u="none" cap="none" strike="noStrike"/>
                        <a:t>191.3</a:t>
                      </a:r>
                      <a:endParaRPr b="1" sz="9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extLst>
                      <a:ext uri="http://customooxmlschemas.google.com/">
                        <go:slidesCustomData xmlns:go="http://customooxmlschemas.google.com/" cellId="1023:12:6"/>
                      </a:ext>
                    </a:extLst>
                  </a:tcPr>
                </a:tc>
                <a:tc hMerge="1"/>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g6f9d861d18_0_4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Type of Camera Trade Study</a:t>
            </a:r>
            <a:endParaRPr/>
          </a:p>
        </p:txBody>
      </p:sp>
      <p:sp>
        <p:nvSpPr>
          <p:cNvPr id="1030" name="Google Shape;1030;g6f9d861d18_0_42"/>
          <p:cNvSpPr txBox="1"/>
          <p:nvPr>
            <p:ph idx="1" type="body"/>
          </p:nvPr>
        </p:nvSpPr>
        <p:spPr>
          <a:xfrm>
            <a:off x="457948" y="1188417"/>
            <a:ext cx="8228100" cy="502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Low Light Use: (left to right: RGB, Near-IR, Thermal, Active IR Stereo</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t/>
            </a:r>
            <a:endParaRPr sz="1800">
              <a:latin typeface="Times New Roman"/>
              <a:ea typeface="Times New Roman"/>
              <a:cs typeface="Times New Roman"/>
              <a:sym typeface="Times New Roman"/>
            </a:endParaRPr>
          </a:p>
        </p:txBody>
      </p:sp>
      <p:sp>
        <p:nvSpPr>
          <p:cNvPr id="1031" name="Google Shape;1031;g6f9d861d18_0_4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032" name="Google Shape;1032;g6f9d861d18_0_42"/>
          <p:cNvPicPr preferRelativeResize="0"/>
          <p:nvPr/>
        </p:nvPicPr>
        <p:blipFill rotWithShape="1">
          <a:blip r:embed="rId3">
            <a:alphaModFix/>
          </a:blip>
          <a:srcRect b="0" l="0" r="0" t="0"/>
          <a:stretch/>
        </p:blipFill>
        <p:spPr>
          <a:xfrm>
            <a:off x="552674" y="1705350"/>
            <a:ext cx="1782278" cy="1723650"/>
          </a:xfrm>
          <a:prstGeom prst="rect">
            <a:avLst/>
          </a:prstGeom>
          <a:noFill/>
          <a:ln>
            <a:noFill/>
          </a:ln>
        </p:spPr>
      </p:pic>
      <p:pic>
        <p:nvPicPr>
          <p:cNvPr id="1033" name="Google Shape;1033;g6f9d861d18_0_42"/>
          <p:cNvPicPr preferRelativeResize="0"/>
          <p:nvPr/>
        </p:nvPicPr>
        <p:blipFill rotWithShape="1">
          <a:blip r:embed="rId4">
            <a:alphaModFix/>
          </a:blip>
          <a:srcRect b="14639" l="0" r="49601" t="0"/>
          <a:stretch/>
        </p:blipFill>
        <p:spPr>
          <a:xfrm>
            <a:off x="2656625" y="1705350"/>
            <a:ext cx="1782274" cy="1723650"/>
          </a:xfrm>
          <a:prstGeom prst="rect">
            <a:avLst/>
          </a:prstGeom>
          <a:noFill/>
          <a:ln>
            <a:noFill/>
          </a:ln>
        </p:spPr>
      </p:pic>
      <p:pic>
        <p:nvPicPr>
          <p:cNvPr id="1034" name="Google Shape;1034;g6f9d861d18_0_42"/>
          <p:cNvPicPr preferRelativeResize="0"/>
          <p:nvPr/>
        </p:nvPicPr>
        <p:blipFill rotWithShape="1">
          <a:blip r:embed="rId5">
            <a:alphaModFix/>
          </a:blip>
          <a:srcRect b="0" l="0" r="0" t="0"/>
          <a:stretch/>
        </p:blipFill>
        <p:spPr>
          <a:xfrm>
            <a:off x="4760563" y="1705350"/>
            <a:ext cx="1782275" cy="1723650"/>
          </a:xfrm>
          <a:prstGeom prst="rect">
            <a:avLst/>
          </a:prstGeom>
          <a:noFill/>
          <a:ln>
            <a:noFill/>
          </a:ln>
        </p:spPr>
      </p:pic>
      <p:pic>
        <p:nvPicPr>
          <p:cNvPr id="1035" name="Google Shape;1035;g6f9d861d18_0_42"/>
          <p:cNvPicPr preferRelativeResize="0"/>
          <p:nvPr/>
        </p:nvPicPr>
        <p:blipFill rotWithShape="1">
          <a:blip r:embed="rId6">
            <a:alphaModFix/>
          </a:blip>
          <a:srcRect b="25459" l="50646" r="3438" t="25786"/>
          <a:stretch/>
        </p:blipFill>
        <p:spPr>
          <a:xfrm>
            <a:off x="6903775" y="1705350"/>
            <a:ext cx="1782275" cy="1723649"/>
          </a:xfrm>
          <a:prstGeom prst="rect">
            <a:avLst/>
          </a:prstGeom>
          <a:noFill/>
          <a:ln>
            <a:noFill/>
          </a:ln>
        </p:spPr>
      </p:pic>
      <p:pic>
        <p:nvPicPr>
          <p:cNvPr id="1036" name="Google Shape;1036;g6f9d861d18_0_42"/>
          <p:cNvPicPr preferRelativeResize="0"/>
          <p:nvPr/>
        </p:nvPicPr>
        <p:blipFill rotWithShape="1">
          <a:blip r:embed="rId7">
            <a:alphaModFix/>
          </a:blip>
          <a:srcRect b="0" l="0" r="0" t="0"/>
          <a:stretch/>
        </p:blipFill>
        <p:spPr>
          <a:xfrm>
            <a:off x="6903775" y="3605075"/>
            <a:ext cx="1782275" cy="1723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g6f9d861d18_0_5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Type of Camera Trade Study</a:t>
            </a:r>
            <a:endParaRPr/>
          </a:p>
        </p:txBody>
      </p:sp>
      <p:sp>
        <p:nvSpPr>
          <p:cNvPr id="1043" name="Google Shape;1043;g6f9d861d18_0_54"/>
          <p:cNvSpPr txBox="1"/>
          <p:nvPr>
            <p:ph idx="1" type="body"/>
          </p:nvPr>
        </p:nvSpPr>
        <p:spPr>
          <a:xfrm>
            <a:off x="554273" y="1511167"/>
            <a:ext cx="82281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Sensitivity:</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RGB: Resolutions up to 4K, 1080p resolution achievable in cheap sensors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Near-IR: typically up to 640x512 </a:t>
            </a:r>
            <a:r>
              <a:rPr lang="en-US" sz="1100" u="sng">
                <a:solidFill>
                  <a:schemeClr val="hlink"/>
                </a:solidFill>
                <a:latin typeface="Arial"/>
                <a:ea typeface="Arial"/>
                <a:cs typeface="Arial"/>
                <a:sym typeface="Arial"/>
                <a:hlinkClick r:id="rId3"/>
              </a:rPr>
              <a:t>https://lot-qd.de/en/products/imaging/near-infrared-and-shortwave-infrared-cameras/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Thermal camera: For inexpensive sensor (below $500) 0.25 °C but with very low resolution (64 pixels total). </a:t>
            </a:r>
            <a:r>
              <a:rPr lang="en-US" sz="1100" u="sng">
                <a:solidFill>
                  <a:schemeClr val="hlink"/>
                </a:solidFill>
                <a:latin typeface="Arial"/>
                <a:ea typeface="Arial"/>
                <a:cs typeface="Arial"/>
                <a:sym typeface="Arial"/>
                <a:hlinkClick r:id="rId4"/>
              </a:rPr>
              <a:t>https://cdn-learn.adafruit.com/assets/assets/000/043/261/original/Grid-EYE_SPECIFICATIONS%28Reference%29.pdf?1498680225</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Active IR Stereo: Depth map with a resolution up to 1280x720 pixels, 10 bit. (Realsense D415)</a:t>
            </a:r>
            <a:endParaRPr sz="1800">
              <a:latin typeface="Times New Roman"/>
              <a:ea typeface="Times New Roman"/>
              <a:cs typeface="Times New Roman"/>
              <a:sym typeface="Times New Roman"/>
            </a:endParaRPr>
          </a:p>
        </p:txBody>
      </p:sp>
      <p:sp>
        <p:nvSpPr>
          <p:cNvPr id="1044" name="Google Shape;1044;g6f9d861d18_0_5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g707f018765_0_17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t>Trade Studies</a:t>
            </a:r>
            <a:endParaRPr/>
          </a:p>
        </p:txBody>
      </p:sp>
      <p:sp>
        <p:nvSpPr>
          <p:cNvPr id="1051" name="Google Shape;1051;g707f018765_0_17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52" name="Google Shape;1052;g707f018765_0_174"/>
          <p:cNvGraphicFramePr/>
          <p:nvPr/>
        </p:nvGraphicFramePr>
        <p:xfrm>
          <a:off x="405013" y="1895225"/>
          <a:ext cx="3000000" cy="3000000"/>
        </p:xfrm>
        <a:graphic>
          <a:graphicData uri="http://schemas.openxmlformats.org/drawingml/2006/table">
            <a:tbl>
              <a:tblPr>
                <a:noFill/>
                <a:tableStyleId>{450E0CA9-9765-487B-B01D-368E6BC70E0C}</a:tableStyleId>
              </a:tblPr>
              <a:tblGrid>
                <a:gridCol w="2260625"/>
                <a:gridCol w="904250"/>
                <a:gridCol w="904250"/>
                <a:gridCol w="904250"/>
                <a:gridCol w="904250"/>
                <a:gridCol w="904250"/>
                <a:gridCol w="904250"/>
                <a:gridCol w="626000"/>
              </a:tblGrid>
              <a:tr h="354475">
                <a:tc gridSpan="8">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Computer Best Choice</a:t>
                      </a:r>
                      <a:endParaRPr sz="14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0:0"/>
                      </a:ext>
                    </a:extLst>
                  </a:tcPr>
                </a:tc>
                <a:tc hMerge="1"/>
                <a:tc hMerge="1"/>
                <a:tc hMerge="1"/>
                <a:tc hMerge="1"/>
                <a:tc hMerge="1"/>
                <a:tc hMerge="1"/>
                <a:tc hMerge="1"/>
              </a:tr>
              <a:tr h="354475">
                <a:tc row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Trade Factors</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1:0"/>
                      </a:ext>
                    </a:extLst>
                  </a:tcPr>
                </a:tc>
                <a:tc row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Weight</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1:1"/>
                      </a:ext>
                    </a:extLst>
                  </a:tcPr>
                </a:tc>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Intel NUC Kit NUC7i7BNH</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1052:1: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Raspberry Pi 4 Model B</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1052:1: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Udoo x86 Ultra</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5B95F9"/>
                    </a:solidFill>
                    <a:extLst>
                      <a:ext uri="http://customooxmlschemas.google.com/">
                        <go:slidesCustomData xmlns:go="http://customooxmlschemas.google.com/" cellId="1052:1:6"/>
                      </a:ext>
                    </a:extLst>
                  </a:tcPr>
                </a:tc>
                <a:tc hMerge="1"/>
              </a:tr>
              <a:tr h="398325">
                <a:tc vMerge="1"/>
                <a:tc vMerge="1"/>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Factor Total</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52:2: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Performance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66.6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5.2</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46.8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57.6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52:3: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RAM</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9</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81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63</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4: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CPU</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5: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Connectivity</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49</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6: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Ports</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3</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7: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Operating system</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5</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7</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35</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52:8: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Schedule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52:9:7"/>
                      </a:ext>
                    </a:extLst>
                  </a:tcPr>
                </a:tc>
              </a:tr>
              <a:tr h="354475">
                <a:tc>
                  <a:txBody>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t>Cost Best-choice</a:t>
                      </a:r>
                      <a:endParaRPr b="1"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0"/>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1"/>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4</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2"/>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3"/>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8</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4"/>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5"/>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solidFill>
                            <a:srgbClr val="FF0000"/>
                          </a:solidFill>
                        </a:rPr>
                        <a:t>6</a:t>
                      </a:r>
                      <a:endParaRPr sz="1400" u="none" cap="none" strike="noStrike">
                        <a:solidFill>
                          <a:srgbClr val="FF0000"/>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6"/>
                      </a:ext>
                    </a:extLst>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52:10:7"/>
                      </a:ext>
                    </a:extLst>
                  </a:tcPr>
                </a:tc>
              </a:tr>
              <a:tr h="354475">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Total Score</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11:0"/>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114.6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11:2"/>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118.8</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extLst>
                      <a:ext uri="http://customooxmlschemas.google.com/">
                        <go:slidesCustomData xmlns:go="http://customooxmlschemas.google.com/" cellId="1052:11:4"/>
                      </a:ext>
                    </a:extLst>
                  </a:tcPr>
                </a:tc>
                <a:tc hMerge="1"/>
                <a:tc gridSpan="2">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117.6</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52:11:6"/>
                      </a:ext>
                    </a:extLst>
                  </a:tcPr>
                </a:tc>
                <a:tc hMerge="1"/>
              </a:tr>
            </a:tbl>
          </a:graphicData>
        </a:graphic>
      </p:graphicFrame>
      <p:sp>
        <p:nvSpPr>
          <p:cNvPr id="1053" name="Google Shape;1053;g707f018765_0_174"/>
          <p:cNvSpPr txBox="1"/>
          <p:nvPr/>
        </p:nvSpPr>
        <p:spPr>
          <a:xfrm>
            <a:off x="884425" y="1325775"/>
            <a:ext cx="7659900" cy="5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Computer Trade Study</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Architecture</a:t>
            </a:r>
            <a:endParaRPr sz="3000">
              <a:latin typeface="Times New Roman"/>
              <a:ea typeface="Times New Roman"/>
              <a:cs typeface="Times New Roman"/>
              <a:sym typeface="Times New Roman"/>
            </a:endParaRPr>
          </a:p>
        </p:txBody>
      </p:sp>
      <p:sp>
        <p:nvSpPr>
          <p:cNvPr id="165" name="Google Shape;165;p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66" name="Google Shape;166;p8"/>
          <p:cNvSpPr/>
          <p:nvPr/>
        </p:nvSpPr>
        <p:spPr>
          <a:xfrm>
            <a:off x="1338925" y="6047158"/>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System is organized in a hierarchical architecture following the System Block Diagram and the logical flow down of functional requirements.</a:t>
            </a:r>
            <a:endParaRPr b="1" i="0" sz="1400" u="none" cap="none" strike="noStrike">
              <a:solidFill>
                <a:srgbClr val="000000"/>
              </a:solidFill>
              <a:latin typeface="Times New Roman"/>
              <a:ea typeface="Times New Roman"/>
              <a:cs typeface="Times New Roman"/>
              <a:sym typeface="Times New Roman"/>
            </a:endParaRPr>
          </a:p>
        </p:txBody>
      </p:sp>
      <p:pic>
        <p:nvPicPr>
          <p:cNvPr id="167" name="Google Shape;167;p8"/>
          <p:cNvPicPr preferRelativeResize="0"/>
          <p:nvPr/>
        </p:nvPicPr>
        <p:blipFill>
          <a:blip r:embed="rId3">
            <a:alphaModFix/>
          </a:blip>
          <a:stretch>
            <a:fillRect/>
          </a:stretch>
        </p:blipFill>
        <p:spPr>
          <a:xfrm>
            <a:off x="0" y="1937466"/>
            <a:ext cx="9144000" cy="315696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g6f9d861d18_0_2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Notification App Trade Study</a:t>
            </a:r>
            <a:endParaRPr>
              <a:latin typeface="Times New Roman"/>
              <a:ea typeface="Times New Roman"/>
              <a:cs typeface="Times New Roman"/>
              <a:sym typeface="Times New Roman"/>
            </a:endParaRPr>
          </a:p>
        </p:txBody>
      </p:sp>
      <p:sp>
        <p:nvSpPr>
          <p:cNvPr id="1060" name="Google Shape;1060;g6f9d861d18_0_24"/>
          <p:cNvSpPr txBox="1"/>
          <p:nvPr>
            <p:ph idx="1" type="body"/>
          </p:nvPr>
        </p:nvSpPr>
        <p:spPr>
          <a:xfrm>
            <a:off x="554274" y="1511175"/>
            <a:ext cx="5008800" cy="502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lang="en-US" sz="1800">
                <a:latin typeface="Times New Roman"/>
                <a:ea typeface="Times New Roman"/>
                <a:cs typeface="Times New Roman"/>
                <a:sym typeface="Times New Roman"/>
              </a:rPr>
              <a:t>Design Considerations:</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Able to be developed, tested, and used by the whole team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Lowest barrier to entry possible for programing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Can support key function of communicating with a Raspberry Pi</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Low risk aspect to project</a:t>
            </a:r>
            <a:endParaRPr sz="1800">
              <a:latin typeface="Times New Roman"/>
              <a:ea typeface="Times New Roman"/>
              <a:cs typeface="Times New Roman"/>
              <a:sym typeface="Times New Roman"/>
            </a:endParaRPr>
          </a:p>
          <a:p>
            <a:pPr indent="0" lvl="0" marL="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Design Concept:</a:t>
            </a:r>
            <a:endParaRPr sz="1800">
              <a:latin typeface="Times New Roman"/>
              <a:ea typeface="Times New Roman"/>
              <a:cs typeface="Times New Roman"/>
              <a:sym typeface="Times New Roman"/>
            </a:endParaRPr>
          </a:p>
          <a:p>
            <a:pPr indent="-342900" lvl="0" marL="457200" rtl="0" algn="l">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Create app that receive data from Raspberry Pi</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Use a flexible, adaptable system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Must be able to access alarm system on platform</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Testable</a:t>
            </a:r>
            <a:endParaRPr sz="1800">
              <a:latin typeface="Times New Roman"/>
              <a:ea typeface="Times New Roman"/>
              <a:cs typeface="Times New Roman"/>
              <a:sym typeface="Times New Roman"/>
            </a:endParaRPr>
          </a:p>
        </p:txBody>
      </p:sp>
      <p:sp>
        <p:nvSpPr>
          <p:cNvPr id="1061" name="Google Shape;1061;g6f9d861d18_0_2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062" name="Google Shape;1062;g6f9d861d18_0_24"/>
          <p:cNvSpPr/>
          <p:nvPr/>
        </p:nvSpPr>
        <p:spPr>
          <a:xfrm>
            <a:off x="5915850" y="1639833"/>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iOS</a:t>
            </a:r>
            <a:endParaRPr b="0" i="0" sz="1200" u="none" cap="none" strike="noStrike">
              <a:solidFill>
                <a:srgbClr val="000000"/>
              </a:solidFill>
              <a:latin typeface="Times New Roman"/>
              <a:ea typeface="Times New Roman"/>
              <a:cs typeface="Times New Roman"/>
              <a:sym typeface="Times New Roman"/>
            </a:endParaRPr>
          </a:p>
        </p:txBody>
      </p:sp>
      <p:sp>
        <p:nvSpPr>
          <p:cNvPr id="1063" name="Google Shape;1063;g6f9d861d18_0_24"/>
          <p:cNvSpPr/>
          <p:nvPr/>
        </p:nvSpPr>
        <p:spPr>
          <a:xfrm>
            <a:off x="7582200" y="2849567"/>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Contract Out</a:t>
            </a:r>
            <a:endParaRPr b="0" i="0" sz="1400" u="none" cap="none" strike="noStrike">
              <a:solidFill>
                <a:srgbClr val="000000"/>
              </a:solidFill>
              <a:latin typeface="Times New Roman"/>
              <a:ea typeface="Times New Roman"/>
              <a:cs typeface="Times New Roman"/>
              <a:sym typeface="Times New Roman"/>
            </a:endParaRPr>
          </a:p>
        </p:txBody>
      </p:sp>
      <p:sp>
        <p:nvSpPr>
          <p:cNvPr id="1064" name="Google Shape;1064;g6f9d861d18_0_24"/>
          <p:cNvSpPr/>
          <p:nvPr/>
        </p:nvSpPr>
        <p:spPr>
          <a:xfrm>
            <a:off x="5915850" y="2849567"/>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NativeScript</a:t>
            </a:r>
            <a:endParaRPr b="0" i="0" sz="1400" u="none" cap="none" strike="noStrike">
              <a:solidFill>
                <a:srgbClr val="000000"/>
              </a:solidFill>
              <a:latin typeface="Arial"/>
              <a:ea typeface="Arial"/>
              <a:cs typeface="Arial"/>
              <a:sym typeface="Arial"/>
            </a:endParaRPr>
          </a:p>
        </p:txBody>
      </p:sp>
      <p:sp>
        <p:nvSpPr>
          <p:cNvPr id="1065" name="Google Shape;1065;g6f9d861d18_0_24"/>
          <p:cNvSpPr/>
          <p:nvPr/>
        </p:nvSpPr>
        <p:spPr>
          <a:xfrm>
            <a:off x="6810950" y="4059300"/>
            <a:ext cx="1250100" cy="7644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Existing App</a:t>
            </a:r>
            <a:endParaRPr b="0" i="0" sz="1400" u="none" cap="none" strike="noStrike">
              <a:solidFill>
                <a:srgbClr val="000000"/>
              </a:solidFill>
              <a:latin typeface="Times New Roman"/>
              <a:ea typeface="Times New Roman"/>
              <a:cs typeface="Times New Roman"/>
              <a:sym typeface="Times New Roman"/>
            </a:endParaRPr>
          </a:p>
        </p:txBody>
      </p:sp>
      <p:sp>
        <p:nvSpPr>
          <p:cNvPr id="1066" name="Google Shape;1066;g6f9d861d18_0_24"/>
          <p:cNvSpPr/>
          <p:nvPr/>
        </p:nvSpPr>
        <p:spPr>
          <a:xfrm>
            <a:off x="7582200" y="1639833"/>
            <a:ext cx="1250100" cy="764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Android</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g707f018765_0_18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Trade Studies</a:t>
            </a:r>
            <a:endParaRPr>
              <a:latin typeface="Times New Roman"/>
              <a:ea typeface="Times New Roman"/>
              <a:cs typeface="Times New Roman"/>
              <a:sym typeface="Times New Roman"/>
            </a:endParaRPr>
          </a:p>
        </p:txBody>
      </p:sp>
      <p:sp>
        <p:nvSpPr>
          <p:cNvPr id="1073" name="Google Shape;1073;g707f018765_0_18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1074" name="Google Shape;1074;g707f018765_0_185"/>
          <p:cNvGraphicFramePr/>
          <p:nvPr/>
        </p:nvGraphicFramePr>
        <p:xfrm>
          <a:off x="320250" y="1810813"/>
          <a:ext cx="3000000" cy="3000000"/>
        </p:xfrm>
        <a:graphic>
          <a:graphicData uri="http://schemas.openxmlformats.org/drawingml/2006/table">
            <a:tbl>
              <a:tblPr>
                <a:noFill/>
                <a:tableStyleId>{450E0CA9-9765-487B-B01D-368E6BC70E0C}</a:tableStyleId>
              </a:tblPr>
              <a:tblGrid>
                <a:gridCol w="1166225"/>
                <a:gridCol w="812825"/>
                <a:gridCol w="812825"/>
                <a:gridCol w="812825"/>
                <a:gridCol w="812825"/>
                <a:gridCol w="812825"/>
                <a:gridCol w="812825"/>
                <a:gridCol w="812825"/>
                <a:gridCol w="812825"/>
                <a:gridCol w="812825"/>
              </a:tblGrid>
              <a:tr h="305475">
                <a:tc gridSpan="10">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Type of Notification App Development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0:0"/>
                      </a:ext>
                    </a:extLst>
                  </a:tcPr>
                </a:tc>
                <a:tc hMerge="1"/>
                <a:tc hMerge="1"/>
                <a:tc hMerge="1"/>
                <a:tc hMerge="1"/>
                <a:tc hMerge="1"/>
                <a:tc hMerge="1"/>
                <a:tc hMerge="1"/>
                <a:tc hMerge="1"/>
                <a:tc hMerge="1"/>
              </a:tr>
              <a:tr h="305475">
                <a:tc rowSpan="2">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Trade Factors</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0"/>
                      </a:ext>
                    </a:extLst>
                  </a:tcPr>
                </a:tc>
                <a:tc rowSpan="2">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Weight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1"/>
                      </a:ext>
                    </a:extLst>
                  </a:tcPr>
                </a:tc>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iOS</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Android</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Both(NativeScript or Other)</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Contract Out</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1:8"/>
                      </a:ext>
                    </a:extLst>
                  </a:tcPr>
                </a:tc>
                <a:tc hMerge="1"/>
              </a:tr>
              <a:tr h="305475">
                <a:tc vMerge="1"/>
                <a:tc vMerge="1"/>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2"/>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3"/>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4"/>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5"/>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6"/>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7"/>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8"/>
                      </a:ext>
                    </a:extLst>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Factor Total</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074:2:9"/>
                      </a:ext>
                    </a:extLst>
                  </a:tcPr>
                </a:tc>
              </a:tr>
              <a:tr h="5554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Performance Risks</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41.14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49.14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6.71</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53.71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7.14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57.14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95F9"/>
                    </a:solidFill>
                    <a:extLst>
                      <a:ext uri="http://customooxmlschemas.google.com/">
                        <go:slidesCustomData xmlns:go="http://customooxmlschemas.google.com/" cellId="1074:3: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Ease of Dev</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10</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4: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4: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Communication</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63</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72</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5: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5: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Adaptability</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2</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6: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6: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Reliability</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10</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7: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7: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UI/UX</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extLst>
                      <a:ext uri="http://customooxmlschemas.google.com/">
                        <go:slidesCustomData xmlns:go="http://customooxmlschemas.google.com/" cellId="1074:8: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8: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Language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6</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48</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8F0FE"/>
                    </a:solidFill>
                    <a:extLst>
                      <a:ext uri="http://customooxmlschemas.google.com/">
                        <go:slidesCustomData xmlns:go="http://customooxmlschemas.google.com/" cellId="1074:9: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54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9:9"/>
                      </a:ext>
                    </a:extLst>
                  </a:tcPr>
                </a:tc>
              </a:tr>
              <a:tr h="305475">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Testing</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3</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9</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63</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0:9"/>
                      </a:ext>
                    </a:extLst>
                  </a:tcPr>
                </a:tc>
              </a:tr>
              <a:tr h="3054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Schedule Risk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7</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35</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40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4</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1:9"/>
                      </a:ext>
                    </a:extLst>
                  </a:tcPr>
                </a:tc>
              </a:tr>
              <a:tr h="305475">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Cost Risk</a:t>
                      </a:r>
                      <a:endParaRPr b="1"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0"/>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2</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1"/>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5</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2"/>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3"/>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4"/>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5"/>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8</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6"/>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16</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7"/>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solidFill>
                            <a:srgbClr val="FF0000"/>
                          </a:solidFill>
                          <a:latin typeface="Times New Roman"/>
                          <a:ea typeface="Times New Roman"/>
                          <a:cs typeface="Times New Roman"/>
                          <a:sym typeface="Times New Roman"/>
                        </a:rPr>
                        <a:t>1</a:t>
                      </a:r>
                      <a:endParaRPr sz="1200" u="none" cap="none" strike="noStrike">
                        <a:solidFill>
                          <a:srgbClr val="FF0000"/>
                        </a:solidFill>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8"/>
                      </a:ext>
                    </a:extLst>
                  </a:tcPr>
                </a:tc>
                <a:tc>
                  <a:txBody>
                    <a:bodyPr/>
                    <a:lstStyle/>
                    <a:p>
                      <a:pPr indent="0" lvl="0" marL="0" marR="0" rtl="0" algn="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extLst>
                      <a:ext uri="http://customooxmlschemas.google.com/">
                        <go:slidesCustomData xmlns:go="http://customooxmlschemas.google.com/" cellId="1074:12:9"/>
                      </a:ext>
                    </a:extLst>
                  </a:tcPr>
                </a:tc>
              </a:tr>
              <a:tr h="305475">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Total Score</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3:0"/>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86.14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3:2"/>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105.14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3:4"/>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109.71</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074:13:6"/>
                      </a:ext>
                    </a:extLst>
                  </a:tcPr>
                </a:tc>
                <a:tc hMerge="1"/>
                <a:tc gridSpan="2">
                  <a:txBody>
                    <a:bodyPr/>
                    <a:lstStyle/>
                    <a:p>
                      <a:pPr indent="0" lvl="0" marL="0" marR="0" rtl="0" algn="ctr">
                        <a:lnSpc>
                          <a:spcPct val="115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79.14</a:t>
                      </a:r>
                      <a:endParaRPr sz="1200" u="none" cap="none" strike="noStrike">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F0FE"/>
                    </a:solidFill>
                    <a:extLst>
                      <a:ext uri="http://customooxmlschemas.google.com/">
                        <go:slidesCustomData xmlns:go="http://customooxmlschemas.google.com/" cellId="1074:13:8"/>
                      </a:ext>
                    </a:extLst>
                  </a:tcPr>
                </a:tc>
                <a:tc hMerge="1"/>
              </a:tr>
            </a:tbl>
          </a:graphicData>
        </a:graphic>
      </p:graphicFrame>
      <p:sp>
        <p:nvSpPr>
          <p:cNvPr id="1075" name="Google Shape;1075;g707f018765_0_185"/>
          <p:cNvSpPr txBox="1"/>
          <p:nvPr/>
        </p:nvSpPr>
        <p:spPr>
          <a:xfrm>
            <a:off x="818950" y="1276675"/>
            <a:ext cx="76110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Notification App Trade Study</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g6f9d861d18_0_1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Spectral Approach</a:t>
            </a:r>
            <a:endParaRPr>
              <a:latin typeface="Times New Roman"/>
              <a:ea typeface="Times New Roman"/>
              <a:cs typeface="Times New Roman"/>
              <a:sym typeface="Times New Roman"/>
            </a:endParaRPr>
          </a:p>
        </p:txBody>
      </p:sp>
      <p:sp>
        <p:nvSpPr>
          <p:cNvPr id="1082" name="Google Shape;1082;g6f9d861d18_0_14"/>
          <p:cNvSpPr txBox="1"/>
          <p:nvPr>
            <p:ph idx="1" type="body"/>
          </p:nvPr>
        </p:nvSpPr>
        <p:spPr>
          <a:xfrm>
            <a:off x="554275" y="1511175"/>
            <a:ext cx="5256000" cy="2554200"/>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560"/>
              </a:spcBef>
              <a:spcAft>
                <a:spcPts val="0"/>
              </a:spcAft>
              <a:buSzPts val="1800"/>
              <a:buFont typeface="Times New Roman"/>
              <a:buChar char="-"/>
            </a:pPr>
            <a:r>
              <a:rPr lang="en-US" sz="1800">
                <a:latin typeface="Times New Roman"/>
                <a:ea typeface="Times New Roman"/>
                <a:cs typeface="Times New Roman"/>
                <a:sym typeface="Times New Roman"/>
              </a:rPr>
              <a:t>Paper from 2017 by Joo, Han, Lee, Yang, Kang &amp; Woo.</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Describe the use of gyroscopes and analyzing data in a spectral domain. </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Very characteristic frequency regions were found for Tonic-Clonic Seizures when compared to the interictal (between seizures) data.</a:t>
            </a:r>
            <a:endParaRPr sz="1800">
              <a:latin typeface="Times New Roman"/>
              <a:ea typeface="Times New Roman"/>
              <a:cs typeface="Times New Roman"/>
              <a:sym typeface="Times New Roman"/>
            </a:endParaRPr>
          </a:p>
          <a:p>
            <a:pPr indent="-342900" lvl="0" marL="457200" rtl="0" algn="just">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https://www.ncbi.nlm.nih.gov/pmc/articles/PMC5375767/</a:t>
            </a:r>
            <a:endParaRPr sz="1800">
              <a:latin typeface="Times New Roman"/>
              <a:ea typeface="Times New Roman"/>
              <a:cs typeface="Times New Roman"/>
              <a:sym typeface="Times New Roman"/>
            </a:endParaRPr>
          </a:p>
        </p:txBody>
      </p:sp>
      <p:sp>
        <p:nvSpPr>
          <p:cNvPr id="1083" name="Google Shape;1083;g6f9d861d18_0_1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1084" name="Google Shape;1084;g6f9d861d18_0_14"/>
          <p:cNvPicPr preferRelativeResize="0"/>
          <p:nvPr/>
        </p:nvPicPr>
        <p:blipFill rotWithShape="1">
          <a:blip r:embed="rId3">
            <a:alphaModFix/>
          </a:blip>
          <a:srcRect b="0" l="0" r="0" t="0"/>
          <a:stretch/>
        </p:blipFill>
        <p:spPr>
          <a:xfrm>
            <a:off x="6033275" y="1293875"/>
            <a:ext cx="2749001" cy="547221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g707f4cb061_5_2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090" name="Google Shape;1090;g707f4cb061_5_21"/>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 alternative model for MVP verification is ready to be implemented</a:t>
            </a:r>
            <a:endParaRPr b="1" i="0" sz="1400" u="none" cap="none" strike="noStrike">
              <a:solidFill>
                <a:srgbClr val="000000"/>
              </a:solidFill>
              <a:latin typeface="Times New Roman"/>
              <a:ea typeface="Times New Roman"/>
              <a:cs typeface="Times New Roman"/>
              <a:sym typeface="Times New Roman"/>
            </a:endParaRPr>
          </a:p>
        </p:txBody>
      </p:sp>
      <p:sp>
        <p:nvSpPr>
          <p:cNvPr id="1091" name="Google Shape;1091;g707f4cb061_5_2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Bitrates for sending data to cloud</a:t>
            </a:r>
            <a:endParaRPr i="0" sz="3000" u="none" cap="none" strike="noStrike">
              <a:solidFill>
                <a:srgbClr val="0C234B"/>
              </a:solidFill>
              <a:latin typeface="Times New Roman"/>
              <a:ea typeface="Times New Roman"/>
              <a:cs typeface="Times New Roman"/>
              <a:sym typeface="Times New Roman"/>
            </a:endParaRPr>
          </a:p>
        </p:txBody>
      </p:sp>
      <p:sp>
        <p:nvSpPr>
          <p:cNvPr id="1092" name="Google Shape;1092;g707f4cb061_5_21"/>
          <p:cNvSpPr txBox="1"/>
          <p:nvPr/>
        </p:nvSpPr>
        <p:spPr>
          <a:xfrm>
            <a:off x="389575" y="1529275"/>
            <a:ext cx="8343000" cy="4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According to our sponsors at Intel (subject matter experts), our RealSense color video (720p at 30 fps) can be compressed at ~1 Mbps using HEVC (High Efficiency Video Coding).</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1 Mbps = ⅛ MBps = 7.5 MB/min</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Color video:depth video is 3:1 in bits per pixel, so:</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Total</a:t>
            </a:r>
            <a:r>
              <a:rPr b="0" i="0" lang="en-US" sz="2400" u="none" cap="none" strike="noStrike">
                <a:solidFill>
                  <a:srgbClr val="000000"/>
                </a:solidFill>
                <a:latin typeface="Times New Roman"/>
                <a:ea typeface="Times New Roman"/>
                <a:cs typeface="Times New Roman"/>
                <a:sym typeface="Times New Roman"/>
              </a:rPr>
              <a:t> for both video streams is </a:t>
            </a:r>
            <a:r>
              <a:rPr b="1" i="0" lang="en-US" sz="2400" u="none" cap="none" strike="noStrike">
                <a:solidFill>
                  <a:srgbClr val="000000"/>
                </a:solidFill>
                <a:latin typeface="Times New Roman"/>
                <a:ea typeface="Times New Roman"/>
                <a:cs typeface="Times New Roman"/>
                <a:sym typeface="Times New Roman"/>
              </a:rPr>
              <a:t>10 MB/min</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a:t>
            </a:r>
            <a:endParaRPr i="0" sz="3000" u="none" cap="none" strike="noStrike">
              <a:solidFill>
                <a:srgbClr val="0C234B"/>
              </a:solidFill>
              <a:latin typeface="Times New Roman"/>
              <a:ea typeface="Times New Roman"/>
              <a:cs typeface="Times New Roman"/>
              <a:sym typeface="Times New Roman"/>
            </a:endParaRPr>
          </a:p>
        </p:txBody>
      </p:sp>
      <p:sp>
        <p:nvSpPr>
          <p:cNvPr id="1098" name="Google Shape;1098;p1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099" name="Google Shape;1099;p18"/>
          <p:cNvSpPr/>
          <p:nvPr/>
        </p:nvSpPr>
        <p:spPr>
          <a:xfrm>
            <a:off x="1554893" y="627326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a:t>
            </a:r>
            <a:endParaRPr b="1" i="0" sz="1400" u="none" cap="none" strike="noStrike">
              <a:solidFill>
                <a:srgbClr val="000000"/>
              </a:solidFill>
              <a:latin typeface="Times New Roman"/>
              <a:ea typeface="Times New Roman"/>
              <a:cs typeface="Times New Roman"/>
              <a:sym typeface="Times New Roman"/>
            </a:endParaRPr>
          </a:p>
        </p:txBody>
      </p:sp>
      <p:pic>
        <p:nvPicPr>
          <p:cNvPr id="1100" name="Google Shape;1100;p18"/>
          <p:cNvPicPr preferRelativeResize="0"/>
          <p:nvPr/>
        </p:nvPicPr>
        <p:blipFill rotWithShape="1">
          <a:blip r:embed="rId3">
            <a:alphaModFix/>
          </a:blip>
          <a:srcRect b="0" l="0" r="0" t="0"/>
          <a:stretch/>
        </p:blipFill>
        <p:spPr>
          <a:xfrm>
            <a:off x="152400" y="1681675"/>
            <a:ext cx="4209174" cy="2447664"/>
          </a:xfrm>
          <a:prstGeom prst="rect">
            <a:avLst/>
          </a:prstGeom>
          <a:noFill/>
          <a:ln>
            <a:noFill/>
          </a:ln>
        </p:spPr>
      </p:pic>
      <p:pic>
        <p:nvPicPr>
          <p:cNvPr id="1101" name="Google Shape;1101;p18"/>
          <p:cNvPicPr preferRelativeResize="0"/>
          <p:nvPr/>
        </p:nvPicPr>
        <p:blipFill rotWithShape="1">
          <a:blip r:embed="rId4">
            <a:alphaModFix/>
          </a:blip>
          <a:srcRect b="0" l="0" r="0" t="0"/>
          <a:stretch/>
        </p:blipFill>
        <p:spPr>
          <a:xfrm>
            <a:off x="5022700" y="1891400"/>
            <a:ext cx="3410150" cy="34101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g6f9d861d18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a:t>
            </a:r>
            <a:endParaRPr i="0" sz="3000" u="none" cap="none" strike="noStrike">
              <a:solidFill>
                <a:srgbClr val="0C234B"/>
              </a:solidFill>
              <a:latin typeface="Times New Roman"/>
              <a:ea typeface="Times New Roman"/>
              <a:cs typeface="Times New Roman"/>
              <a:sym typeface="Times New Roman"/>
            </a:endParaRPr>
          </a:p>
        </p:txBody>
      </p:sp>
      <p:sp>
        <p:nvSpPr>
          <p:cNvPr id="1107" name="Google Shape;1107;g6f9d861d18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108" name="Google Shape;1108;g6f9d861d18_1_0"/>
          <p:cNvSpPr/>
          <p:nvPr/>
        </p:nvSpPr>
        <p:spPr>
          <a:xfrm>
            <a:off x="1554893" y="627326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a:t>
            </a:r>
            <a:endParaRPr b="1" i="0" sz="1400" u="none" cap="none" strike="noStrike">
              <a:solidFill>
                <a:srgbClr val="000000"/>
              </a:solidFill>
              <a:latin typeface="Times New Roman"/>
              <a:ea typeface="Times New Roman"/>
              <a:cs typeface="Times New Roman"/>
              <a:sym typeface="Times New Roman"/>
            </a:endParaRPr>
          </a:p>
        </p:txBody>
      </p:sp>
      <p:pic>
        <p:nvPicPr>
          <p:cNvPr id="1109" name="Google Shape;1109;g6f9d861d18_1_0"/>
          <p:cNvPicPr preferRelativeResize="0"/>
          <p:nvPr/>
        </p:nvPicPr>
        <p:blipFill rotWithShape="1">
          <a:blip r:embed="rId3">
            <a:alphaModFix/>
          </a:blip>
          <a:srcRect b="0" l="0" r="0" t="0"/>
          <a:stretch/>
        </p:blipFill>
        <p:spPr>
          <a:xfrm>
            <a:off x="5291191" y="1795974"/>
            <a:ext cx="3686134" cy="2635336"/>
          </a:xfrm>
          <a:prstGeom prst="rect">
            <a:avLst/>
          </a:prstGeom>
          <a:noFill/>
          <a:ln>
            <a:noFill/>
          </a:ln>
        </p:spPr>
      </p:pic>
      <p:pic>
        <p:nvPicPr>
          <p:cNvPr id="1110" name="Google Shape;1110;g6f9d861d18_1_0"/>
          <p:cNvPicPr preferRelativeResize="0"/>
          <p:nvPr/>
        </p:nvPicPr>
        <p:blipFill rotWithShape="1">
          <a:blip r:embed="rId4">
            <a:alphaModFix/>
          </a:blip>
          <a:srcRect b="0" l="0" r="0" t="0"/>
          <a:stretch/>
        </p:blipFill>
        <p:spPr>
          <a:xfrm>
            <a:off x="135275" y="1795975"/>
            <a:ext cx="5155913" cy="4416850"/>
          </a:xfrm>
          <a:prstGeom prst="rect">
            <a:avLst/>
          </a:prstGeom>
          <a:noFill/>
          <a:ln>
            <a:noFill/>
          </a:ln>
        </p:spPr>
      </p:pic>
      <p:pic>
        <p:nvPicPr>
          <p:cNvPr id="1111" name="Google Shape;1111;g6f9d861d18_1_0"/>
          <p:cNvPicPr preferRelativeResize="0"/>
          <p:nvPr/>
        </p:nvPicPr>
        <p:blipFill>
          <a:blip r:embed="rId5">
            <a:alphaModFix/>
          </a:blip>
          <a:stretch>
            <a:fillRect/>
          </a:stretch>
        </p:blipFill>
        <p:spPr>
          <a:xfrm>
            <a:off x="2458987" y="999250"/>
            <a:ext cx="399000" cy="978271"/>
          </a:xfrm>
          <a:prstGeom prst="rect">
            <a:avLst/>
          </a:prstGeom>
          <a:noFill/>
          <a:ln>
            <a:noFill/>
          </a:ln>
        </p:spPr>
      </p:pic>
      <p:pic>
        <p:nvPicPr>
          <p:cNvPr id="1112" name="Google Shape;1112;g6f9d861d18_1_0"/>
          <p:cNvPicPr preferRelativeResize="0"/>
          <p:nvPr/>
        </p:nvPicPr>
        <p:blipFill>
          <a:blip r:embed="rId6">
            <a:alphaModFix/>
          </a:blip>
          <a:stretch>
            <a:fillRect/>
          </a:stretch>
        </p:blipFill>
        <p:spPr>
          <a:xfrm>
            <a:off x="338263" y="2135125"/>
            <a:ext cx="4749950" cy="4077700"/>
          </a:xfrm>
          <a:prstGeom prst="rect">
            <a:avLst/>
          </a:prstGeom>
          <a:noFill/>
          <a:ln>
            <a:noFill/>
          </a:ln>
        </p:spPr>
      </p:pic>
      <p:sp>
        <p:nvSpPr>
          <p:cNvPr id="1113" name="Google Shape;1113;g6f9d861d18_1_0"/>
          <p:cNvSpPr/>
          <p:nvPr/>
        </p:nvSpPr>
        <p:spPr>
          <a:xfrm>
            <a:off x="2391775" y="1795975"/>
            <a:ext cx="533400" cy="459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6f9d861d18_1_0"/>
          <p:cNvSpPr/>
          <p:nvPr/>
        </p:nvSpPr>
        <p:spPr>
          <a:xfrm>
            <a:off x="5291200" y="1703038"/>
            <a:ext cx="3438900" cy="2821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 name="Google Shape;1115;g6f9d861d18_1_0"/>
          <p:cNvCxnSpPr>
            <a:endCxn id="1113" idx="6"/>
          </p:cNvCxnSpPr>
          <p:nvPr/>
        </p:nvCxnSpPr>
        <p:spPr>
          <a:xfrm rot="10800000">
            <a:off x="2925175" y="2025475"/>
            <a:ext cx="2531400" cy="429900"/>
          </a:xfrm>
          <a:prstGeom prst="curved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g707f4cb061_5_1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Concept: Software</a:t>
            </a:r>
            <a:endParaRPr i="0" sz="3000" u="none" cap="none" strike="noStrike">
              <a:solidFill>
                <a:srgbClr val="0C234B"/>
              </a:solidFill>
              <a:latin typeface="Times New Roman"/>
              <a:ea typeface="Times New Roman"/>
              <a:cs typeface="Times New Roman"/>
              <a:sym typeface="Times New Roman"/>
            </a:endParaRPr>
          </a:p>
        </p:txBody>
      </p:sp>
      <p:sp>
        <p:nvSpPr>
          <p:cNvPr id="1121" name="Google Shape;1121;g707f4cb061_5_1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122" name="Google Shape;1122;g707f4cb061_5_14"/>
          <p:cNvSpPr/>
          <p:nvPr/>
        </p:nvSpPr>
        <p:spPr>
          <a:xfrm>
            <a:off x="1554893"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Point Design developed from trade studies and discussions with sponsors.</a:t>
            </a:r>
            <a:endParaRPr b="1" i="0" sz="1400" u="none" cap="none" strike="noStrike">
              <a:solidFill>
                <a:srgbClr val="000000"/>
              </a:solidFill>
              <a:latin typeface="Times New Roman"/>
              <a:ea typeface="Times New Roman"/>
              <a:cs typeface="Times New Roman"/>
              <a:sym typeface="Times New Roman"/>
            </a:endParaRPr>
          </a:p>
        </p:txBody>
      </p:sp>
      <p:pic>
        <p:nvPicPr>
          <p:cNvPr id="1123" name="Google Shape;1123;g707f4cb061_5_14"/>
          <p:cNvPicPr preferRelativeResize="0"/>
          <p:nvPr/>
        </p:nvPicPr>
        <p:blipFill rotWithShape="1">
          <a:blip r:embed="rId3">
            <a:alphaModFix/>
          </a:blip>
          <a:srcRect b="0" l="0" r="0" t="0"/>
          <a:stretch/>
        </p:blipFill>
        <p:spPr>
          <a:xfrm>
            <a:off x="-219275" y="1590850"/>
            <a:ext cx="9582550" cy="36544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g6bc84c4aea_3_81"/>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Sample Verification Procedure</a:t>
            </a:r>
            <a:endParaRPr/>
          </a:p>
        </p:txBody>
      </p:sp>
      <p:sp>
        <p:nvSpPr>
          <p:cNvPr id="1130" name="Google Shape;1130;g6bc84c4aea_3_81"/>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
        <p:nvSpPr>
          <p:cNvPr id="1131" name="Google Shape;1131;g6bc84c4aea_3_8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pic>
        <p:nvPicPr>
          <p:cNvPr id="1132" name="Google Shape;1132;g6bc84c4aea_3_81"/>
          <p:cNvPicPr preferRelativeResize="0"/>
          <p:nvPr/>
        </p:nvPicPr>
        <p:blipFill>
          <a:blip r:embed="rId4">
            <a:alphaModFix/>
          </a:blip>
          <a:stretch>
            <a:fillRect/>
          </a:stretch>
        </p:blipFill>
        <p:spPr>
          <a:xfrm>
            <a:off x="692475" y="1307850"/>
            <a:ext cx="7737226" cy="525087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g6bec37c4f8_0_106"/>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Img_Cap_T1</a:t>
            </a:r>
            <a:endParaRPr/>
          </a:p>
        </p:txBody>
      </p:sp>
      <p:sp>
        <p:nvSpPr>
          <p:cNvPr id="1139" name="Google Shape;1139;g6bec37c4f8_0_106"/>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Name: </a:t>
            </a:r>
            <a:r>
              <a:rPr lang="en-US" sz="1400">
                <a:latin typeface="Arial"/>
                <a:ea typeface="Arial"/>
                <a:cs typeface="Arial"/>
                <a:sym typeface="Arial"/>
              </a:rPr>
              <a:t>RBG Rate Test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ID</a:t>
            </a:r>
            <a:r>
              <a:rPr lang="en-US" sz="1400">
                <a:latin typeface="Arial"/>
                <a:ea typeface="Arial"/>
                <a:cs typeface="Arial"/>
                <a:sym typeface="Arial"/>
              </a:rPr>
              <a:t>: Img_Cap_T1</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SR</a:t>
            </a:r>
            <a:r>
              <a:rPr lang="en-US" sz="1400">
                <a:latin typeface="Arial"/>
                <a:ea typeface="Arial"/>
                <a:cs typeface="Arial"/>
                <a:sym typeface="Arial"/>
              </a:rPr>
              <a:t>: SSR1.1.2</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Test Equipment</a:t>
            </a:r>
            <a:r>
              <a:rPr lang="en-US" sz="1400">
                <a:latin typeface="Arial"/>
                <a:ea typeface="Arial"/>
                <a:cs typeface="Arial"/>
                <a:sym typeface="Arial"/>
              </a:rPr>
              <a:t>: Intel Realsense Camera, Raspberry Pi 4, Image Capture Software.</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Test Target</a:t>
            </a:r>
            <a:r>
              <a:rPr lang="en-US" sz="1400">
                <a:latin typeface="Arial"/>
                <a:ea typeface="Arial"/>
                <a:cs typeface="Arial"/>
                <a:sym typeface="Arial"/>
              </a:rPr>
              <a:t>: 	&gt;=16 FPS Recorded</a:t>
            </a:r>
            <a:endParaRPr sz="1400">
              <a:latin typeface="Arial"/>
              <a:ea typeface="Arial"/>
              <a:cs typeface="Arial"/>
              <a:sym typeface="Arial"/>
            </a:endParaRPr>
          </a:p>
          <a:p>
            <a:pPr indent="457200" lvl="0" marL="45720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&gt;=60seconds*16FPS=960 frames</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Test Setup</a:t>
            </a:r>
            <a:r>
              <a:rPr lang="en-US" sz="1400">
                <a:latin typeface="Arial"/>
                <a:ea typeface="Arial"/>
                <a:cs typeface="Arial"/>
                <a:sym typeface="Arial"/>
              </a:rPr>
              <a:t>: The Raspberry Pi will be loaded with the Image Capture Software. The Camera will be plugged in to the Pi, and set up 2 m +/-.1m from an object. The test is ready to begin.</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Test Procedure</a:t>
            </a:r>
            <a:r>
              <a:rPr lang="en-US" sz="1400">
                <a:latin typeface="Arial"/>
                <a:ea typeface="Arial"/>
                <a:cs typeface="Arial"/>
                <a:sym typeface="Arial"/>
              </a:rPr>
              <a:t>:</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use the Raspberry Pi to start recording video.</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wait 60 seconds and stop the recording.</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system will output the number of Frames Collected total for RGB video.</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calculate FPS = (Frames Collected / Seconds).</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record data and end test.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Measurement: _____ FPS</a:t>
            </a:r>
            <a:endParaRPr sz="1400"/>
          </a:p>
        </p:txBody>
      </p:sp>
      <p:sp>
        <p:nvSpPr>
          <p:cNvPr id="1140" name="Google Shape;1140;g6bec37c4f8_0_106"/>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g6bec37c4f8_0_114"/>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Img_Cap_T2</a:t>
            </a:r>
            <a:endParaRPr/>
          </a:p>
        </p:txBody>
      </p:sp>
      <p:sp>
        <p:nvSpPr>
          <p:cNvPr id="1147" name="Google Shape;1147;g6bec37c4f8_0_114"/>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400">
                <a:latin typeface="Arial"/>
                <a:ea typeface="Arial"/>
                <a:cs typeface="Arial"/>
                <a:sym typeface="Arial"/>
              </a:rPr>
              <a:t>Name:</a:t>
            </a:r>
            <a:r>
              <a:rPr lang="en-US" sz="1400">
                <a:latin typeface="Arial"/>
                <a:ea typeface="Arial"/>
                <a:cs typeface="Arial"/>
                <a:sym typeface="Arial"/>
              </a:rPr>
              <a:t> Depth Map Rate Test</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ID</a:t>
            </a:r>
            <a:r>
              <a:rPr lang="en-US" sz="1400">
                <a:latin typeface="Arial"/>
                <a:ea typeface="Arial"/>
                <a:cs typeface="Arial"/>
                <a:sym typeface="Arial"/>
              </a:rPr>
              <a:t>: Img_Cap_T2</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SR</a:t>
            </a:r>
            <a:r>
              <a:rPr lang="en-US" sz="1400">
                <a:latin typeface="Arial"/>
                <a:ea typeface="Arial"/>
                <a:cs typeface="Arial"/>
                <a:sym typeface="Arial"/>
              </a:rPr>
              <a:t>: SSR1.1.4</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Test Equipment</a:t>
            </a:r>
            <a:r>
              <a:rPr lang="en-US" sz="1400">
                <a:latin typeface="Arial"/>
                <a:ea typeface="Arial"/>
                <a:cs typeface="Arial"/>
                <a:sym typeface="Arial"/>
              </a:rPr>
              <a:t>: Intel Realsense Camera, Raspberry Pi 4, Image Capture Software.</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Test Target</a:t>
            </a:r>
            <a:r>
              <a:rPr lang="en-US" sz="1400">
                <a:latin typeface="Arial"/>
                <a:ea typeface="Arial"/>
                <a:cs typeface="Arial"/>
                <a:sym typeface="Arial"/>
              </a:rPr>
              <a:t>: 	&gt;=16 FPS Recorded</a:t>
            </a:r>
            <a:endParaRPr sz="1400">
              <a:latin typeface="Arial"/>
              <a:ea typeface="Arial"/>
              <a:cs typeface="Arial"/>
              <a:sym typeface="Arial"/>
            </a:endParaRPr>
          </a:p>
          <a:p>
            <a:pPr indent="457200" lvl="0" marL="457200" rtl="0" algn="l">
              <a:lnSpc>
                <a:spcPct val="115000"/>
              </a:lnSpc>
              <a:spcBef>
                <a:spcPts val="0"/>
              </a:spcBef>
              <a:spcAft>
                <a:spcPts val="0"/>
              </a:spcAft>
              <a:buNone/>
            </a:pPr>
            <a:r>
              <a:rPr lang="en-US" sz="1400">
                <a:latin typeface="Arial"/>
                <a:ea typeface="Arial"/>
                <a:cs typeface="Arial"/>
                <a:sym typeface="Arial"/>
              </a:rPr>
              <a:t>&gt;=60seconds*16FPS=960 frames</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Test Setup</a:t>
            </a:r>
            <a:r>
              <a:rPr lang="en-US" sz="1400">
                <a:latin typeface="Arial"/>
                <a:ea typeface="Arial"/>
                <a:cs typeface="Arial"/>
                <a:sym typeface="Arial"/>
              </a:rPr>
              <a:t>: The Raspberry Pi will be loaded with the Image Capture Software. The Camera will be plugged in to the Pi, and set up 2 m +/-.1m from an object. The test is ready to begin.</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Test Procedure</a:t>
            </a:r>
            <a:r>
              <a:rPr lang="en-US" sz="1400">
                <a:latin typeface="Arial"/>
                <a:ea typeface="Arial"/>
                <a:cs typeface="Arial"/>
                <a:sym typeface="Arial"/>
              </a:rPr>
              <a:t>:</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use the Raspberry Pi to start recording video.</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wait 60 seconds and stop the recording.</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system will output the number of Frames Collected total for the Depth Map.</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calculate FPS = (Frames Collected / Seconds).</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AutoNum type="alphaUcPeriod"/>
            </a:pPr>
            <a:r>
              <a:rPr lang="en-US" sz="1400">
                <a:latin typeface="Arial"/>
                <a:ea typeface="Arial"/>
                <a:cs typeface="Arial"/>
                <a:sym typeface="Arial"/>
              </a:rPr>
              <a:t>The tester will record data and end test.</a:t>
            </a:r>
            <a:endParaRPr sz="1400">
              <a:latin typeface="Arial"/>
              <a:ea typeface="Arial"/>
              <a:cs typeface="Arial"/>
              <a:sym typeface="Arial"/>
            </a:endParaRPr>
          </a:p>
          <a:p>
            <a:pPr indent="0" lvl="0" marL="0" rtl="0" algn="l">
              <a:lnSpc>
                <a:spcPct val="115000"/>
              </a:lnSpc>
              <a:spcBef>
                <a:spcPts val="0"/>
              </a:spcBef>
              <a:spcAft>
                <a:spcPts val="0"/>
              </a:spcAft>
              <a:buNone/>
            </a:pPr>
            <a:r>
              <a:rPr b="1" lang="en-US" sz="1400">
                <a:latin typeface="Arial"/>
                <a:ea typeface="Arial"/>
                <a:cs typeface="Arial"/>
                <a:sym typeface="Arial"/>
              </a:rPr>
              <a:t>Measurement: _____ FPS</a:t>
            </a:r>
            <a:endParaRPr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p:txBody>
      </p:sp>
      <p:sp>
        <p:nvSpPr>
          <p:cNvPr id="1148" name="Google Shape;1148;g6bec37c4f8_0_114"/>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73" name="Google Shape;173;p7"/>
          <p:cNvSpPr/>
          <p:nvPr/>
        </p:nvSpPr>
        <p:spPr>
          <a:xfrm>
            <a:off x="1349842" y="6290963"/>
            <a:ext cx="64443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Proposed system block diagram to be reached at FAR.</a:t>
            </a:r>
            <a:endParaRPr b="1" i="0" sz="1400" u="none" cap="none" strike="noStrike">
              <a:solidFill>
                <a:srgbClr val="000000"/>
              </a:solidFill>
              <a:latin typeface="Times New Roman"/>
              <a:ea typeface="Times New Roman"/>
              <a:cs typeface="Times New Roman"/>
              <a:sym typeface="Times New Roman"/>
            </a:endParaRPr>
          </a:p>
        </p:txBody>
      </p:sp>
      <p:sp>
        <p:nvSpPr>
          <p:cNvPr id="174" name="Google Shape;174;p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Final System Block Diagram</a:t>
            </a:r>
            <a:endParaRPr i="0" sz="3000" u="none" cap="none" strike="noStrike">
              <a:solidFill>
                <a:srgbClr val="0C234B"/>
              </a:solidFill>
              <a:latin typeface="Times New Roman"/>
              <a:ea typeface="Times New Roman"/>
              <a:cs typeface="Times New Roman"/>
              <a:sym typeface="Times New Roman"/>
            </a:endParaRPr>
          </a:p>
        </p:txBody>
      </p:sp>
      <p:pic>
        <p:nvPicPr>
          <p:cNvPr id="175" name="Google Shape;175;p7"/>
          <p:cNvPicPr preferRelativeResize="0"/>
          <p:nvPr/>
        </p:nvPicPr>
        <p:blipFill>
          <a:blip r:embed="rId3">
            <a:alphaModFix/>
          </a:blip>
          <a:stretch>
            <a:fillRect/>
          </a:stretch>
        </p:blipFill>
        <p:spPr>
          <a:xfrm>
            <a:off x="152400" y="1453074"/>
            <a:ext cx="8839200" cy="436928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g6bec37c4f8_0_121"/>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Img_Ana_T1</a:t>
            </a:r>
            <a:endParaRPr/>
          </a:p>
        </p:txBody>
      </p:sp>
      <p:sp>
        <p:nvSpPr>
          <p:cNvPr id="1155" name="Google Shape;1155;g6bec37c4f8_0_121"/>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a:latin typeface="Arial"/>
                <a:ea typeface="Arial"/>
                <a:cs typeface="Arial"/>
                <a:sym typeface="Arial"/>
              </a:rPr>
              <a:t>Name</a:t>
            </a:r>
            <a:r>
              <a:rPr lang="en-US" sz="1100">
                <a:latin typeface="Arial"/>
                <a:ea typeface="Arial"/>
                <a:cs typeface="Arial"/>
                <a:sym typeface="Arial"/>
              </a:rPr>
              <a:t>: Bed Sheet Test</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ID:</a:t>
            </a:r>
            <a:r>
              <a:rPr lang="en-US" sz="1100">
                <a:latin typeface="Arial"/>
                <a:ea typeface="Arial"/>
                <a:cs typeface="Arial"/>
                <a:sym typeface="Arial"/>
              </a:rPr>
              <a:t> Img_Ana_T3</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SR</a:t>
            </a:r>
            <a:r>
              <a:rPr lang="en-US" sz="1100">
                <a:latin typeface="Arial"/>
                <a:ea typeface="Arial"/>
                <a:cs typeface="Arial"/>
                <a:sym typeface="Arial"/>
              </a:rPr>
              <a:t>: SSR1.3.2</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Test Equipment</a:t>
            </a:r>
            <a:r>
              <a:rPr lang="en-US" sz="1100">
                <a:latin typeface="Arial"/>
                <a:ea typeface="Arial"/>
                <a:cs typeface="Arial"/>
                <a:sym typeface="Arial"/>
              </a:rPr>
              <a:t>: Intel Realsense Camera, Raspberry Pi 4, Image Capture Software, Image Analysis software, bed, bed sheet, mount.</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Test Target</a:t>
            </a:r>
            <a:r>
              <a:rPr lang="en-US" sz="1100">
                <a:latin typeface="Arial"/>
                <a:ea typeface="Arial"/>
                <a:cs typeface="Arial"/>
                <a:sym typeface="Arial"/>
              </a:rPr>
              <a:t>: 	10/10 times motion is detected.</a:t>
            </a:r>
            <a:endParaRPr sz="1100">
              <a:latin typeface="Arial"/>
              <a:ea typeface="Arial"/>
              <a:cs typeface="Arial"/>
              <a:sym typeface="Arial"/>
            </a:endParaRPr>
          </a:p>
          <a:p>
            <a:pPr indent="457200" lvl="0" marL="45720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Test Setup</a:t>
            </a:r>
            <a:r>
              <a:rPr lang="en-US" sz="1100">
                <a:latin typeface="Arial"/>
                <a:ea typeface="Arial"/>
                <a:cs typeface="Arial"/>
                <a:sym typeface="Arial"/>
              </a:rPr>
              <a:t>: System will be assembled and integrated (Intel Realsense Camera, Raspberry Pi 4, Image Capture Software, Image Analysis software). The system will be set up 2 meters +/-1 m above the center (width/2 m away from the left side of the bed, length /2 m away from the head of the bed) of the bed. A test subject will lay under a sheet on their back with their arms to their side.</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Height</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Width</a:t>
            </a:r>
            <a:r>
              <a:rPr lang="en-US" sz="1100">
                <a:latin typeface="Arial"/>
                <a:ea typeface="Arial"/>
                <a:cs typeface="Arial"/>
                <a:sym typeface="Arial"/>
              </a:rPr>
              <a:t>:		</a:t>
            </a:r>
            <a:r>
              <a:rPr b="1" lang="en-US" sz="1100">
                <a:latin typeface="Arial"/>
                <a:ea typeface="Arial"/>
                <a:cs typeface="Arial"/>
                <a:sym typeface="Arial"/>
              </a:rPr>
              <a:t>Camera Width Placement</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Length</a:t>
            </a:r>
            <a:r>
              <a:rPr lang="en-US" sz="1100">
                <a:latin typeface="Arial"/>
                <a:ea typeface="Arial"/>
                <a:cs typeface="Arial"/>
                <a:sym typeface="Arial"/>
              </a:rPr>
              <a:t>:	</a:t>
            </a:r>
            <a:r>
              <a:rPr b="1" lang="en-US" sz="1100">
                <a:latin typeface="Arial"/>
                <a:ea typeface="Arial"/>
                <a:cs typeface="Arial"/>
                <a:sym typeface="Arial"/>
              </a:rPr>
              <a:t>Camera Length Placement</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Test Procedure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lphaUcPeriod"/>
            </a:pPr>
            <a:r>
              <a:rPr lang="en-US" sz="1100">
                <a:latin typeface="Arial"/>
                <a:ea typeface="Arial"/>
                <a:cs typeface="Arial"/>
                <a:sym typeface="Arial"/>
              </a:rPr>
              <a:t>The test will turn on the system.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lphaUcPeriod"/>
            </a:pPr>
            <a:r>
              <a:rPr lang="en-US" sz="1100">
                <a:latin typeface="Arial"/>
                <a:ea typeface="Arial"/>
                <a:cs typeface="Arial"/>
                <a:sym typeface="Arial"/>
              </a:rPr>
              <a:t>The test subject will execute a list of 10 movements with 30 seconds in between movements, return to the starting position after each movement.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lphaUcPeriod"/>
            </a:pPr>
            <a:r>
              <a:rPr lang="en-US" sz="1100">
                <a:latin typeface="Arial"/>
                <a:ea typeface="Arial"/>
                <a:cs typeface="Arial"/>
                <a:sym typeface="Arial"/>
              </a:rPr>
              <a:t>The tester will turn off the system and analyze the results. If the system recognized a movement then add 1 to the score. If it did not then add 0.</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lphaUcPeriod"/>
            </a:pPr>
            <a:r>
              <a:rPr lang="en-US" sz="1100">
                <a:latin typeface="Arial"/>
                <a:ea typeface="Arial"/>
                <a:cs typeface="Arial"/>
                <a:sym typeface="Arial"/>
              </a:rPr>
              <a:t>The tester will compare performance score with target score.</a:t>
            </a:r>
            <a:endParaRPr sz="1100">
              <a:latin typeface="Arial"/>
              <a:ea typeface="Arial"/>
              <a:cs typeface="Arial"/>
              <a:sym typeface="Arial"/>
            </a:endParaRPr>
          </a:p>
          <a:p>
            <a:pPr indent="0" lvl="0" marL="0" rtl="0" algn="l">
              <a:lnSpc>
                <a:spcPct val="115000"/>
              </a:lnSpc>
              <a:spcBef>
                <a:spcPts val="0"/>
              </a:spcBef>
              <a:spcAft>
                <a:spcPts val="0"/>
              </a:spcAft>
              <a:buNone/>
            </a:pPr>
            <a:r>
              <a:rPr b="1" lang="en-US" sz="1100">
                <a:latin typeface="Arial"/>
                <a:ea typeface="Arial"/>
                <a:cs typeface="Arial"/>
                <a:sym typeface="Arial"/>
              </a:rPr>
              <a:t>Measurement: ___/10 Correct</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p:txBody>
      </p:sp>
      <p:sp>
        <p:nvSpPr>
          <p:cNvPr id="1156" name="Google Shape;1156;g6bec37c4f8_0_12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g6bec37c4f8_0_128"/>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Img_Ana_T2</a:t>
            </a:r>
            <a:endParaRPr/>
          </a:p>
        </p:txBody>
      </p:sp>
      <p:sp>
        <p:nvSpPr>
          <p:cNvPr id="1163" name="Google Shape;1163;g6bec37c4f8_0_128"/>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200">
                <a:latin typeface="Arial"/>
                <a:ea typeface="Arial"/>
                <a:cs typeface="Arial"/>
                <a:sym typeface="Arial"/>
              </a:rPr>
              <a:t>Name: </a:t>
            </a:r>
            <a:r>
              <a:rPr lang="en-US" sz="1200">
                <a:latin typeface="Arial"/>
                <a:ea typeface="Arial"/>
                <a:cs typeface="Arial"/>
                <a:sym typeface="Arial"/>
              </a:rPr>
              <a:t>Movement Integration Test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ID</a:t>
            </a:r>
            <a:r>
              <a:rPr lang="en-US" sz="1200">
                <a:latin typeface="Arial"/>
                <a:ea typeface="Arial"/>
                <a:cs typeface="Arial"/>
                <a:sym typeface="Arial"/>
              </a:rPr>
              <a:t>: Img_Ana_T2</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SR</a:t>
            </a:r>
            <a:r>
              <a:rPr lang="en-US" sz="1200">
                <a:latin typeface="Arial"/>
                <a:ea typeface="Arial"/>
                <a:cs typeface="Arial"/>
                <a:sym typeface="Arial"/>
              </a:rPr>
              <a:t>: SSR1.3.1</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Equipment</a:t>
            </a:r>
            <a:r>
              <a:rPr lang="en-US" sz="1200">
                <a:latin typeface="Arial"/>
                <a:ea typeface="Arial"/>
                <a:cs typeface="Arial"/>
                <a:sym typeface="Arial"/>
              </a:rPr>
              <a:t>: Intel Realsense Camera, Raspberry Pi 4, Image Capture Software, image analysis software</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Target</a:t>
            </a:r>
            <a:r>
              <a:rPr lang="en-US" sz="1200">
                <a:latin typeface="Arial"/>
                <a:ea typeface="Arial"/>
                <a:cs typeface="Arial"/>
                <a:sym typeface="Arial"/>
              </a:rPr>
              <a:t>: 	10/10 Movement Detected</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Setup</a:t>
            </a:r>
            <a:r>
              <a:rPr lang="en-US" sz="1200">
                <a:latin typeface="Arial"/>
                <a:ea typeface="Arial"/>
                <a:cs typeface="Arial"/>
                <a:sym typeface="Arial"/>
              </a:rPr>
              <a:t>: System will be assembled and integrated (Intel Realsense Camera, Raspberry Pi 4, Image Capture Software, Image Analysis software). The system will be set up 2 meters +/-.1 m above the center (width/2 +/-.1 m away from the left side of the bed, length /2 +/-.1 m away from the head of the bed) of the bed. A test subject will lay on their back with their arms to their side.</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Height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Bed Width</a:t>
            </a:r>
            <a:r>
              <a:rPr lang="en-US" sz="1200">
                <a:latin typeface="Arial"/>
                <a:ea typeface="Arial"/>
                <a:cs typeface="Arial"/>
                <a:sym typeface="Arial"/>
              </a:rPr>
              <a:t>:		</a:t>
            </a:r>
            <a:r>
              <a:rPr b="1" lang="en-US" sz="1200">
                <a:latin typeface="Arial"/>
                <a:ea typeface="Arial"/>
                <a:cs typeface="Arial"/>
                <a:sym typeface="Arial"/>
              </a:rPr>
              <a:t>Camera Width 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Bed Length</a:t>
            </a:r>
            <a:r>
              <a:rPr lang="en-US" sz="1200">
                <a:latin typeface="Arial"/>
                <a:ea typeface="Arial"/>
                <a:cs typeface="Arial"/>
                <a:sym typeface="Arial"/>
              </a:rPr>
              <a:t>:	</a:t>
            </a:r>
            <a:r>
              <a:rPr b="1" lang="en-US" sz="1200">
                <a:latin typeface="Arial"/>
                <a:ea typeface="Arial"/>
                <a:cs typeface="Arial"/>
                <a:sym typeface="Arial"/>
              </a:rPr>
              <a:t>Camera LengthPlacement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Procedure</a:t>
            </a:r>
            <a:r>
              <a:rPr lang="en-US" sz="1200">
                <a:latin typeface="Arial"/>
                <a:ea typeface="Arial"/>
                <a:cs typeface="Arial"/>
                <a:sym typeface="Arial"/>
              </a:rPr>
              <a: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will turn on the system. </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subject will execute a list of 10 movements for 10 seconds each with 30 seconds in between movements, returning to the starting position after each movement.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After each movement is completed, the tester will mark if the system detected the motion (1=true, 0=false).</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After 10 movements, scores will be compiled.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Measurement: ___/10 Movements</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p:txBody>
      </p:sp>
      <p:sp>
        <p:nvSpPr>
          <p:cNvPr id="1164" name="Google Shape;1164;g6bec37c4f8_0_128"/>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g6bec37c4f8_0_135"/>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Img_Ana_T3</a:t>
            </a:r>
            <a:endParaRPr/>
          </a:p>
        </p:txBody>
      </p:sp>
      <p:sp>
        <p:nvSpPr>
          <p:cNvPr id="1171" name="Google Shape;1171;g6bec37c4f8_0_135"/>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200">
                <a:latin typeface="Arial"/>
                <a:ea typeface="Arial"/>
                <a:cs typeface="Arial"/>
                <a:sym typeface="Arial"/>
              </a:rPr>
              <a:t>Name: </a:t>
            </a:r>
            <a:r>
              <a:rPr lang="en-US" sz="1200">
                <a:latin typeface="Arial"/>
                <a:ea typeface="Arial"/>
                <a:cs typeface="Arial"/>
                <a:sym typeface="Arial"/>
              </a:rPr>
              <a:t>Movement Integration Test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ID</a:t>
            </a:r>
            <a:r>
              <a:rPr lang="en-US" sz="1200">
                <a:latin typeface="Arial"/>
                <a:ea typeface="Arial"/>
                <a:cs typeface="Arial"/>
                <a:sym typeface="Arial"/>
              </a:rPr>
              <a:t>: Img_Ana_T2</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SR</a:t>
            </a:r>
            <a:r>
              <a:rPr lang="en-US" sz="1200">
                <a:latin typeface="Arial"/>
                <a:ea typeface="Arial"/>
                <a:cs typeface="Arial"/>
                <a:sym typeface="Arial"/>
              </a:rPr>
              <a:t>: SSR1.3.1</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Equipment</a:t>
            </a:r>
            <a:r>
              <a:rPr lang="en-US" sz="1200">
                <a:latin typeface="Arial"/>
                <a:ea typeface="Arial"/>
                <a:cs typeface="Arial"/>
                <a:sym typeface="Arial"/>
              </a:rPr>
              <a:t>: Intel Realsense Camera, Raspberry Pi 4, Image Capture Software, image analysis software</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Target</a:t>
            </a:r>
            <a:r>
              <a:rPr lang="en-US" sz="1200">
                <a:latin typeface="Arial"/>
                <a:ea typeface="Arial"/>
                <a:cs typeface="Arial"/>
                <a:sym typeface="Arial"/>
              </a:rPr>
              <a:t>: 	10/10 Movement Detected</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Setup</a:t>
            </a:r>
            <a:r>
              <a:rPr lang="en-US" sz="1200">
                <a:latin typeface="Arial"/>
                <a:ea typeface="Arial"/>
                <a:cs typeface="Arial"/>
                <a:sym typeface="Arial"/>
              </a:rPr>
              <a:t>: System will be assembled and integrated (Intel Realsense Camera, Raspberry Pi 4, Image Capture Software, Image Analysis software). The system will be set up 2 meters +/-.1 m above the center (width/2 +/-.1 m away from the left side of the bed, length /2 +/-.1 m away from the head of the bed) of the bed. A test subject will lay on their back with their arms to their side.</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Height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Bed Width</a:t>
            </a:r>
            <a:r>
              <a:rPr lang="en-US" sz="1200">
                <a:latin typeface="Arial"/>
                <a:ea typeface="Arial"/>
                <a:cs typeface="Arial"/>
                <a:sym typeface="Arial"/>
              </a:rPr>
              <a:t>:		</a:t>
            </a:r>
            <a:r>
              <a:rPr b="1" lang="en-US" sz="1200">
                <a:latin typeface="Arial"/>
                <a:ea typeface="Arial"/>
                <a:cs typeface="Arial"/>
                <a:sym typeface="Arial"/>
              </a:rPr>
              <a:t>Camera Width 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Bed Length</a:t>
            </a:r>
            <a:r>
              <a:rPr lang="en-US" sz="1200">
                <a:latin typeface="Arial"/>
                <a:ea typeface="Arial"/>
                <a:cs typeface="Arial"/>
                <a:sym typeface="Arial"/>
              </a:rPr>
              <a:t>:	</a:t>
            </a:r>
            <a:r>
              <a:rPr b="1" lang="en-US" sz="1200">
                <a:latin typeface="Arial"/>
                <a:ea typeface="Arial"/>
                <a:cs typeface="Arial"/>
                <a:sym typeface="Arial"/>
              </a:rPr>
              <a:t>Camera LengthPlacement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Procedure</a:t>
            </a:r>
            <a:r>
              <a:rPr lang="en-US" sz="1200">
                <a:latin typeface="Arial"/>
                <a:ea typeface="Arial"/>
                <a:cs typeface="Arial"/>
                <a:sym typeface="Arial"/>
              </a:rPr>
              <a: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will turn on the system. </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subject will execute a list of 10 movements for 10 seconds each with 30 seconds in between movements, returning to the starting position after each movement.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After each movement is completed, the tester will mark if the system detected the motion (1=true, 0=false).</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After 10 movements, scores will be compiled.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Measurement: ___/10 Movements</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p:txBody>
      </p:sp>
      <p:sp>
        <p:nvSpPr>
          <p:cNvPr id="1172" name="Google Shape;1172;g6bec37c4f8_0_135"/>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g6bec37c4f8_0_142"/>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MVP_T1</a:t>
            </a:r>
            <a:endParaRPr/>
          </a:p>
        </p:txBody>
      </p:sp>
      <p:sp>
        <p:nvSpPr>
          <p:cNvPr id="1179" name="Google Shape;1179;g6bec37c4f8_0_142"/>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200">
                <a:latin typeface="Arial"/>
                <a:ea typeface="Arial"/>
                <a:cs typeface="Arial"/>
                <a:sym typeface="Arial"/>
              </a:rPr>
              <a:t>Name</a:t>
            </a:r>
            <a:r>
              <a:rPr lang="en-US" sz="1200">
                <a:latin typeface="Arial"/>
                <a:ea typeface="Arial"/>
                <a:cs typeface="Arial"/>
                <a:sym typeface="Arial"/>
              </a:rPr>
              <a:t>: Motion Rate Test</a:t>
            </a:r>
            <a:br>
              <a:rPr lang="en-US" sz="1200">
                <a:latin typeface="Arial"/>
                <a:ea typeface="Arial"/>
                <a:cs typeface="Arial"/>
                <a:sym typeface="Arial"/>
              </a:rPr>
            </a:br>
            <a:r>
              <a:rPr b="1" lang="en-US" sz="1200">
                <a:latin typeface="Arial"/>
                <a:ea typeface="Arial"/>
                <a:cs typeface="Arial"/>
                <a:sym typeface="Arial"/>
              </a:rPr>
              <a:t>ID: </a:t>
            </a:r>
            <a:r>
              <a:rPr lang="en-US" sz="1200">
                <a:latin typeface="Arial"/>
                <a:ea typeface="Arial"/>
                <a:cs typeface="Arial"/>
                <a:sym typeface="Arial"/>
              </a:rPr>
              <a:t>MVP_T1</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SR</a:t>
            </a:r>
            <a:r>
              <a:rPr lang="en-US" sz="1200">
                <a:latin typeface="Arial"/>
                <a:ea typeface="Arial"/>
                <a:cs typeface="Arial"/>
                <a:sym typeface="Arial"/>
              </a:rPr>
              <a:t>: GPIO Buttons</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Equipment</a:t>
            </a:r>
            <a:r>
              <a:rPr lang="en-US" sz="1200">
                <a:latin typeface="Arial"/>
                <a:ea typeface="Arial"/>
                <a:cs typeface="Arial"/>
                <a:sym typeface="Arial"/>
              </a:rPr>
              <a:t>: Intel Realsense Camera, Raspberry Pi 4, Image Capture Software, image analysis software</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Target</a:t>
            </a:r>
            <a:r>
              <a:rPr lang="en-US" sz="1200">
                <a:latin typeface="Arial"/>
                <a:ea typeface="Arial"/>
                <a:cs typeface="Arial"/>
                <a:sym typeface="Arial"/>
              </a:rPr>
              <a:t>: 	10/10 clips marked</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Setup</a:t>
            </a:r>
            <a:r>
              <a:rPr lang="en-US" sz="1200">
                <a:latin typeface="Arial"/>
                <a:ea typeface="Arial"/>
                <a:cs typeface="Arial"/>
                <a:sym typeface="Arial"/>
              </a:rPr>
              <a:t>: System will be assembled and integrated (Intel Realsense Camera, Raspberry Pi 4, Image Capture Software, Image Analysis software). The system will be set up 2 meters +/-1 m above the center (width/2 m away from the left side of the bed, length /2 m away from the head of the bed) of the bed. A test subject will lay on their back with their arms to their side.</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Height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Width</a:t>
            </a:r>
            <a:r>
              <a:rPr lang="en-US" sz="1200">
                <a:latin typeface="Arial"/>
                <a:ea typeface="Arial"/>
                <a:cs typeface="Arial"/>
                <a:sym typeface="Arial"/>
              </a:rPr>
              <a:t>:		</a:t>
            </a:r>
            <a:r>
              <a:rPr b="1" lang="en-US" sz="1200">
                <a:latin typeface="Arial"/>
                <a:ea typeface="Arial"/>
                <a:cs typeface="Arial"/>
                <a:sym typeface="Arial"/>
              </a:rPr>
              <a:t>Camera Width 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Length</a:t>
            </a:r>
            <a:r>
              <a:rPr lang="en-US" sz="1200">
                <a:latin typeface="Arial"/>
                <a:ea typeface="Arial"/>
                <a:cs typeface="Arial"/>
                <a:sym typeface="Arial"/>
              </a:rPr>
              <a:t>:	</a:t>
            </a:r>
            <a:r>
              <a:rPr b="1" lang="en-US" sz="1200">
                <a:latin typeface="Arial"/>
                <a:ea typeface="Arial"/>
                <a:cs typeface="Arial"/>
                <a:sym typeface="Arial"/>
              </a:rPr>
              <a:t>Camera LengthPlacement</a:t>
            </a:r>
            <a:r>
              <a:rPr lang="en-US"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Test Procedure</a:t>
            </a:r>
            <a:r>
              <a:rPr lang="en-US" sz="1200">
                <a:latin typeface="Arial"/>
                <a:ea typeface="Arial"/>
                <a:cs typeface="Arial"/>
                <a:sym typeface="Arial"/>
              </a:rPr>
              <a: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will turn on the system. </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The test subject will execute a list of 10 movements with 30 seconds in between movements, return to the starting position after each movement.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Whenever a move is executed, the tester will press the button to mark time at which the motion occurred. </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AutoNum type="alphaUcPeriod"/>
            </a:pPr>
            <a:r>
              <a:rPr lang="en-US" sz="1200">
                <a:latin typeface="Arial"/>
                <a:ea typeface="Arial"/>
                <a:cs typeface="Arial"/>
                <a:sym typeface="Arial"/>
              </a:rPr>
              <a:t>After 10 movements, the tester will verify that the button presses lead to the timestamp of the motion being recorded. </a:t>
            </a:r>
            <a:endParaRPr sz="1200">
              <a:latin typeface="Arial"/>
              <a:ea typeface="Arial"/>
              <a:cs typeface="Arial"/>
              <a:sym typeface="Arial"/>
            </a:endParaRPr>
          </a:p>
          <a:p>
            <a:pPr indent="0" lvl="0" marL="0" rtl="0" algn="l">
              <a:lnSpc>
                <a:spcPct val="115000"/>
              </a:lnSpc>
              <a:spcBef>
                <a:spcPts val="0"/>
              </a:spcBef>
              <a:spcAft>
                <a:spcPts val="0"/>
              </a:spcAft>
              <a:buNone/>
            </a:pPr>
            <a:r>
              <a:rPr b="1" lang="en-US" sz="1200">
                <a:latin typeface="Arial"/>
                <a:ea typeface="Arial"/>
                <a:cs typeface="Arial"/>
                <a:sym typeface="Arial"/>
              </a:rPr>
              <a:t>Measurement: ___/10 Correct</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2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a:p>
            <a:pPr indent="0" lvl="0" marL="0" rtl="0" algn="l">
              <a:lnSpc>
                <a:spcPct val="115000"/>
              </a:lnSpc>
              <a:spcBef>
                <a:spcPts val="0"/>
              </a:spcBef>
              <a:spcAft>
                <a:spcPts val="0"/>
              </a:spcAft>
              <a:buNone/>
            </a:pPr>
            <a:r>
              <a:t/>
            </a:r>
            <a:endParaRPr b="1" sz="1400">
              <a:latin typeface="Arial"/>
              <a:ea typeface="Arial"/>
              <a:cs typeface="Arial"/>
              <a:sym typeface="Arial"/>
            </a:endParaRPr>
          </a:p>
        </p:txBody>
      </p:sp>
      <p:sp>
        <p:nvSpPr>
          <p:cNvPr id="1180" name="Google Shape;1180;g6bec37c4f8_0_142"/>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g65596f1c41_1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81" name="Google Shape;181;g65596f1c41_1_4"/>
          <p:cNvSpPr/>
          <p:nvPr/>
        </p:nvSpPr>
        <p:spPr>
          <a:xfrm>
            <a:off x="1349850" y="6062382"/>
            <a:ext cx="6444300" cy="496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system is comprised of subsystems based on data collection requirements.</a:t>
            </a:r>
            <a:endParaRPr b="1" i="0" sz="1400" u="none" cap="none" strike="noStrike">
              <a:solidFill>
                <a:srgbClr val="000000"/>
              </a:solidFill>
              <a:latin typeface="Times New Roman"/>
              <a:ea typeface="Times New Roman"/>
              <a:cs typeface="Times New Roman"/>
              <a:sym typeface="Times New Roman"/>
            </a:endParaRPr>
          </a:p>
        </p:txBody>
      </p:sp>
      <p:sp>
        <p:nvSpPr>
          <p:cNvPr id="182" name="Google Shape;182;g65596f1c41_1_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System Block Diagram for MVP</a:t>
            </a:r>
            <a:endParaRPr i="0" sz="3000" u="none" cap="none" strike="noStrike">
              <a:solidFill>
                <a:srgbClr val="0C234B"/>
              </a:solidFill>
              <a:latin typeface="Times New Roman"/>
              <a:ea typeface="Times New Roman"/>
              <a:cs typeface="Times New Roman"/>
              <a:sym typeface="Times New Roman"/>
            </a:endParaRPr>
          </a:p>
        </p:txBody>
      </p:sp>
      <p:pic>
        <p:nvPicPr>
          <p:cNvPr id="183" name="Google Shape;183;g65596f1c41_1_4"/>
          <p:cNvPicPr preferRelativeResize="0"/>
          <p:nvPr/>
        </p:nvPicPr>
        <p:blipFill>
          <a:blip r:embed="rId3">
            <a:alphaModFix/>
          </a:blip>
          <a:stretch>
            <a:fillRect/>
          </a:stretch>
        </p:blipFill>
        <p:spPr>
          <a:xfrm>
            <a:off x="152400" y="1681674"/>
            <a:ext cx="8839198" cy="38149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g6be47b8d3c_0_7"/>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90" name="Google Shape;190;g6be47b8d3c_0_7"/>
          <p:cNvGraphicFramePr/>
          <p:nvPr/>
        </p:nvGraphicFramePr>
        <p:xfrm>
          <a:off x="263975" y="1638075"/>
          <a:ext cx="3000000" cy="3000000"/>
        </p:xfrm>
        <a:graphic>
          <a:graphicData uri="http://schemas.openxmlformats.org/drawingml/2006/table">
            <a:tbl>
              <a:tblPr>
                <a:noFill/>
                <a:tableStyleId>{2D50F822-8B55-41A2-9A20-080EF18757C7}</a:tableStyleId>
              </a:tblPr>
              <a:tblGrid>
                <a:gridCol w="2812175"/>
                <a:gridCol w="3178925"/>
                <a:gridCol w="1292175"/>
                <a:gridCol w="1310900"/>
              </a:tblGrid>
              <a:tr h="382975">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System Requirement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Subsystem Requirement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Verification</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600">
                          <a:latin typeface="Times New Roman"/>
                          <a:ea typeface="Times New Roman"/>
                          <a:cs typeface="Times New Roman"/>
                          <a:sym typeface="Times New Roman"/>
                        </a:rPr>
                        <a:t>Component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0"/>
                            </a:ext>
                          </a:extLst>
                        </a:rPr>
                        <a:t>SR1.1</a:t>
                      </a:r>
                      <a:r>
                        <a:rPr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1"/>
                            </a:ext>
                          </a:extLst>
                        </a:rPr>
                        <a:t>: </a:t>
                      </a:r>
                      <a:r>
                        <a:rPr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2"/>
                            </a:ext>
                          </a:extLst>
                        </a:rPr>
                        <a:t>The system shall capture images at a rate above 16 FPS.</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rPr>
                        <a:t>1.1.1: </a:t>
                      </a:r>
                      <a:r>
                        <a:rPr lang="en-US" sz="1600" u="none" cap="none" strike="noStrike">
                          <a:solidFill>
                            <a:srgbClr val="000000"/>
                          </a:solidFill>
                          <a:latin typeface="Times New Roman"/>
                          <a:ea typeface="Times New Roman"/>
                          <a:cs typeface="Times New Roman"/>
                          <a:sym typeface="Times New Roman"/>
                        </a:rPr>
                        <a:t>The system shall capture RGB images at a resolution of at least </a:t>
                      </a:r>
                      <a:r>
                        <a:rPr lang="en-US" sz="1600">
                          <a:latin typeface="Times New Roman"/>
                          <a:ea typeface="Times New Roman"/>
                          <a:cs typeface="Times New Roman"/>
                          <a:sym typeface="Times New Roman"/>
                        </a:rPr>
                        <a:t>640x480</a:t>
                      </a:r>
                      <a:r>
                        <a:rPr lang="en-US" sz="1600" u="none" cap="none" strike="noStrike">
                          <a:solidFill>
                            <a:srgbClr val="000000"/>
                          </a:solidFill>
                          <a:latin typeface="Times New Roman"/>
                          <a:ea typeface="Times New Roman"/>
                          <a:cs typeface="Times New Roman"/>
                          <a:sym typeface="Times New Roman"/>
                        </a:rPr>
                        <a:t> pixels</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I</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RealSense Camera</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rPr>
                        <a:t>1.1.2: </a:t>
                      </a:r>
                      <a:r>
                        <a:rPr lang="en-US" sz="1600" u="none" cap="none" strike="noStrike">
                          <a:solidFill>
                            <a:srgbClr val="000000"/>
                          </a:solidFill>
                          <a:latin typeface="Times New Roman"/>
                          <a:ea typeface="Times New Roman"/>
                          <a:cs typeface="Times New Roman"/>
                          <a:sym typeface="Times New Roman"/>
                        </a:rPr>
                        <a:t>The system shall capture RGB images at a rate of at least 16 FPS.</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RealSense Camera</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rPr>
                        <a:t>1.1.3:</a:t>
                      </a:r>
                      <a:r>
                        <a:rPr lang="en-US" sz="1600" u="none" cap="none" strike="noStrike">
                          <a:solidFill>
                            <a:srgbClr val="000000"/>
                          </a:solidFill>
                          <a:latin typeface="Times New Roman"/>
                          <a:ea typeface="Times New Roman"/>
                          <a:cs typeface="Times New Roman"/>
                          <a:sym typeface="Times New Roman"/>
                        </a:rPr>
                        <a:t> The system shall create a depth map at a resolution of at least 640x480 pixels</a:t>
                      </a:r>
                      <a:r>
                        <a:rPr lang="en-US" sz="1600">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RealSense Camera</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600" u="sng">
                          <a:latin typeface="Times New Roman"/>
                          <a:ea typeface="Times New Roman"/>
                          <a:cs typeface="Times New Roman"/>
                          <a:sym typeface="Times New Roman"/>
                        </a:rPr>
                        <a:t>1.1.4: </a:t>
                      </a:r>
                      <a:r>
                        <a:rPr lang="en-US" sz="1600">
                          <a:latin typeface="Times New Roman"/>
                          <a:ea typeface="Times New Roman"/>
                          <a:cs typeface="Times New Roman"/>
                          <a:sym typeface="Times New Roman"/>
                        </a:rPr>
                        <a:t>The system shall capture a depth map </a:t>
                      </a:r>
                      <a:r>
                        <a:rPr lang="en-US" sz="1600">
                          <a:solidFill>
                            <a:schemeClr val="dk1"/>
                          </a:solidFill>
                          <a:latin typeface="Times New Roman"/>
                          <a:ea typeface="Times New Roman"/>
                          <a:cs typeface="Times New Roman"/>
                          <a:sym typeface="Times New Roman"/>
                        </a:rPr>
                        <a:t>at a rate of at least 16 FPS.</a:t>
                      </a:r>
                      <a:endParaRPr sz="16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RealSense Camera</a:t>
                      </a:r>
                      <a:endParaRPr sz="1600" u="none" cap="none" strike="noStrike">
                        <a:solidFill>
                          <a:srgbClr val="000000"/>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3"/>
                            </a:ext>
                          </a:extLst>
                        </a:rPr>
                        <a:t>1.1.</a:t>
                      </a:r>
                      <a:r>
                        <a:rPr lang="en-US" sz="1600" u="sng">
                          <a:latin typeface="Times New Roman"/>
                          <a:ea typeface="Times New Roman"/>
                          <a:cs typeface="Times New Roman"/>
                          <a:sym typeface="Times New Roman"/>
                          <a:extLst>
                            <a:ext uri="http://customooxmlschemas.google.com/">
                              <go:slidesCustomData xmlns:go="http://customooxmlschemas.google.com/" textRoundtripDataId="4"/>
                            </a:ext>
                          </a:extLst>
                        </a:rPr>
                        <a:t>5</a:t>
                      </a:r>
                      <a:r>
                        <a:rPr lang="en-US" sz="1600" u="sng"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5"/>
                            </a:ext>
                          </a:extLst>
                        </a:rPr>
                        <a:t>: </a:t>
                      </a:r>
                      <a:r>
                        <a:rPr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6"/>
                            </a:ext>
                          </a:extLst>
                        </a:rPr>
                        <a:t>The system shall be able to save the images and depth maps captured.</a:t>
                      </a:r>
                      <a:endParaRPr sz="1600" u="sng" cap="none" strike="noStrike">
                        <a:solidFill>
                          <a:srgbClr val="000000"/>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I</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600">
                          <a:latin typeface="Times New Roman"/>
                          <a:ea typeface="Times New Roman"/>
                          <a:cs typeface="Times New Roman"/>
                          <a:sym typeface="Times New Roman"/>
                        </a:rPr>
                        <a:t>Software</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1" name="Google Shape;191;g6be47b8d3c_0_7"/>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System Requirements &amp; SRVM</a:t>
            </a:r>
            <a:endParaRPr/>
          </a:p>
        </p:txBody>
      </p:sp>
      <p:sp>
        <p:nvSpPr>
          <p:cNvPr id="192" name="Google Shape;192;g6be47b8d3c_0_7"/>
          <p:cNvSpPr txBox="1"/>
          <p:nvPr/>
        </p:nvSpPr>
        <p:spPr>
          <a:xfrm>
            <a:off x="7927475" y="66193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Doc:102,000</a:t>
            </a:r>
            <a:endParaRPr sz="10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g6be47b8d3c_0_18"/>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99" name="Google Shape;199;g6be47b8d3c_0_18"/>
          <p:cNvGraphicFramePr/>
          <p:nvPr/>
        </p:nvGraphicFramePr>
        <p:xfrm>
          <a:off x="356363" y="1611088"/>
          <a:ext cx="3000000" cy="3000000"/>
        </p:xfrm>
        <a:graphic>
          <a:graphicData uri="http://schemas.openxmlformats.org/drawingml/2006/table">
            <a:tbl>
              <a:tblPr>
                <a:noFill/>
                <a:tableStyleId>{2D50F822-8B55-41A2-9A20-080EF18757C7}</a:tableStyleId>
              </a:tblPr>
              <a:tblGrid>
                <a:gridCol w="2942275"/>
                <a:gridCol w="3049925"/>
                <a:gridCol w="1297850"/>
                <a:gridCol w="11193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System Requirement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Subsystem Requirement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Verification</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600">
                          <a:latin typeface="Times New Roman"/>
                          <a:ea typeface="Times New Roman"/>
                          <a:cs typeface="Times New Roman"/>
                          <a:sym typeface="Times New Roman"/>
                        </a:rPr>
                        <a:t>Component</a:t>
                      </a:r>
                      <a:endParaRPr b="1"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rPr>
                        <a:t>SR1.2</a:t>
                      </a:r>
                      <a:r>
                        <a:rPr lang="en-US" sz="1600" u="none" cap="none" strike="noStrike">
                          <a:solidFill>
                            <a:srgbClr val="000000"/>
                          </a:solidFill>
                          <a:latin typeface="Times New Roman"/>
                          <a:ea typeface="Times New Roman"/>
                          <a:cs typeface="Times New Roman"/>
                          <a:sym typeface="Times New Roman"/>
                        </a:rPr>
                        <a:t>: The system shall perform </a:t>
                      </a:r>
                      <a:r>
                        <a:rPr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7"/>
                            </a:ext>
                          </a:extLst>
                        </a:rPr>
                        <a:t>steady-state processing at rate above 16 </a:t>
                      </a:r>
                      <a:r>
                        <a:rPr lang="en-US" sz="1600" u="none" cap="none" strike="noStrike">
                          <a:solidFill>
                            <a:srgbClr val="000000"/>
                          </a:solidFill>
                          <a:latin typeface="Times New Roman"/>
                          <a:ea typeface="Times New Roman"/>
                          <a:cs typeface="Times New Roman"/>
                          <a:sym typeface="Times New Roman"/>
                        </a:rPr>
                        <a:t>FPS.</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rPr>
                        <a:t>1.2.1: </a:t>
                      </a:r>
                      <a:r>
                        <a:rPr lang="en-US" sz="1600" u="none" cap="none" strike="noStrike">
                          <a:solidFill>
                            <a:srgbClr val="000000"/>
                          </a:solidFill>
                          <a:latin typeface="Times New Roman"/>
                          <a:ea typeface="Times New Roman"/>
                          <a:cs typeface="Times New Roman"/>
                          <a:sym typeface="Times New Roman"/>
                        </a:rPr>
                        <a:t>The system shall perform the motion detection algorithm at rate of at least 16 FPS. </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Software</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lnSpc>
                          <a:spcPct val="150000"/>
                        </a:lnSpc>
                        <a:spcBef>
                          <a:spcPts val="0"/>
                        </a:spcBef>
                        <a:spcAft>
                          <a:spcPts val="0"/>
                        </a:spcAft>
                        <a:buClr>
                          <a:schemeClr val="dk1"/>
                        </a:buClr>
                        <a:buSzPts val="1100"/>
                        <a:buFont typeface="Arial"/>
                        <a:buNone/>
                      </a:pPr>
                      <a:r>
                        <a:rPr lang="en-US" sz="1600" u="sng">
                          <a:solidFill>
                            <a:schemeClr val="dk1"/>
                          </a:solidFill>
                          <a:latin typeface="Times New Roman"/>
                          <a:ea typeface="Times New Roman"/>
                          <a:cs typeface="Times New Roman"/>
                          <a:sym typeface="Times New Roman"/>
                        </a:rPr>
                        <a:t>SR1.3</a:t>
                      </a:r>
                      <a:r>
                        <a:rPr lang="en-US" sz="1600">
                          <a:solidFill>
                            <a:schemeClr val="dk1"/>
                          </a:solidFill>
                          <a:latin typeface="Times New Roman"/>
                          <a:ea typeface="Times New Roman"/>
                          <a:cs typeface="Times New Roman"/>
                          <a:sym typeface="Times New Roman"/>
                        </a:rPr>
                        <a:t>: The system shall detect a seizure with at least 90 percent accuracy.</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600" u="sng">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rPr>
                        <a:t>1.3.1: </a:t>
                      </a:r>
                      <a:r>
                        <a:rPr lang="en-US" sz="1600" u="none" cap="none" strike="noStrike">
                          <a:solidFill>
                            <a:srgbClr val="000000"/>
                          </a:solidFill>
                          <a:latin typeface="Times New Roman"/>
                          <a:ea typeface="Times New Roman"/>
                          <a:cs typeface="Times New Roman"/>
                          <a:sym typeface="Times New Roman"/>
                        </a:rPr>
                        <a:t>The system shall detect motion on data from the Image Capture subsystem. </a:t>
                      </a:r>
                      <a:endParaRPr sz="1600" u="none" cap="none" strike="noStrike">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Software</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None/>
                      </a:pPr>
                      <a:r>
                        <a:t/>
                      </a:r>
                      <a:endParaRPr sz="1600" u="sng" cap="none" strike="noStrike">
                        <a:solidFill>
                          <a:srgbClr val="000000"/>
                        </a:solidFill>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600" u="sng" cap="none" strike="noStrike">
                          <a:solidFill>
                            <a:srgbClr val="000000"/>
                          </a:solidFill>
                          <a:latin typeface="Times New Roman"/>
                          <a:ea typeface="Times New Roman"/>
                          <a:cs typeface="Times New Roman"/>
                          <a:sym typeface="Times New Roman"/>
                        </a:rPr>
                        <a:t>1.3.2: </a:t>
                      </a:r>
                      <a:r>
                        <a:rPr lang="en-US" sz="1600" u="none" cap="none" strike="noStrike">
                          <a:solidFill>
                            <a:srgbClr val="000000"/>
                          </a:solidFill>
                          <a:latin typeface="Times New Roman"/>
                          <a:ea typeface="Times New Roman"/>
                          <a:cs typeface="Times New Roman"/>
                          <a:sym typeface="Times New Roman"/>
                        </a:rPr>
                        <a:t>The system shall detect motion through a bedsheet.</a:t>
                      </a:r>
                      <a:endParaRPr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600" u="sng" cap="none" strike="noStrike">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600">
                          <a:latin typeface="Times New Roman"/>
                          <a:ea typeface="Times New Roman"/>
                          <a:cs typeface="Times New Roman"/>
                          <a:sym typeface="Times New Roman"/>
                        </a:rPr>
                        <a:t>Software</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0" name="Google Shape;200;g6be47b8d3c_0_18"/>
          <p:cNvSpPr txBox="1"/>
          <p:nvPr>
            <p:ph type="title"/>
          </p:nvPr>
        </p:nvSpPr>
        <p:spPr>
          <a:xfrm>
            <a:off x="552686" y="702999"/>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0C234B"/>
                </a:solidFill>
              </a:rPr>
              <a:t>System Requirements &amp; SRVM</a:t>
            </a:r>
            <a:endParaRPr>
              <a:solidFill>
                <a:srgbClr val="0C234B"/>
              </a:solidFill>
            </a:endParaRPr>
          </a:p>
        </p:txBody>
      </p:sp>
      <p:sp>
        <p:nvSpPr>
          <p:cNvPr id="201" name="Google Shape;201;g6be47b8d3c_0_18"/>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g6be47b8d3c_0_27"/>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208" name="Google Shape;208;g6be47b8d3c_0_27"/>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0C234B"/>
                </a:solidFill>
              </a:rPr>
              <a:t>System Requirements &amp; SRVM</a:t>
            </a:r>
            <a:endParaRPr b="0">
              <a:solidFill>
                <a:srgbClr val="000000"/>
              </a:solidFill>
            </a:endParaRPr>
          </a:p>
        </p:txBody>
      </p:sp>
      <p:graphicFrame>
        <p:nvGraphicFramePr>
          <p:cNvPr id="209" name="Google Shape;209;g6be47b8d3c_0_27"/>
          <p:cNvGraphicFramePr/>
          <p:nvPr/>
        </p:nvGraphicFramePr>
        <p:xfrm>
          <a:off x="239400" y="1782825"/>
          <a:ext cx="3000000" cy="3000000"/>
        </p:xfrm>
        <a:graphic>
          <a:graphicData uri="http://schemas.openxmlformats.org/drawingml/2006/table">
            <a:tbl>
              <a:tblPr>
                <a:noFill/>
                <a:tableStyleId>{2D50F822-8B55-41A2-9A20-080EF18757C7}</a:tableStyleId>
              </a:tblPr>
              <a:tblGrid>
                <a:gridCol w="2835425"/>
                <a:gridCol w="3123250"/>
                <a:gridCol w="1515900"/>
                <a:gridCol w="1190625"/>
              </a:tblGrid>
              <a:tr h="535475">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System Requirement</a:t>
                      </a:r>
                      <a:endParaRPr b="1"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Subsystem Requirement</a:t>
                      </a:r>
                      <a:endParaRPr b="1"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600" u="none" cap="none" strike="noStrike">
                          <a:latin typeface="Times New Roman"/>
                          <a:ea typeface="Times New Roman"/>
                          <a:cs typeface="Times New Roman"/>
                          <a:sym typeface="Times New Roman"/>
                        </a:rPr>
                        <a:t>Verification</a:t>
                      </a:r>
                      <a:endParaRPr b="1"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600">
                          <a:latin typeface="Times New Roman"/>
                          <a:ea typeface="Times New Roman"/>
                          <a:cs typeface="Times New Roman"/>
                          <a:sym typeface="Times New Roman"/>
                        </a:rPr>
                        <a:t>Component</a:t>
                      </a:r>
                      <a:endParaRPr b="1"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59550">
                <a:tc>
                  <a:txBody>
                    <a:bodyPr/>
                    <a:lstStyle/>
                    <a:p>
                      <a:pPr indent="0" lvl="0" marL="0" marR="0" rtl="0" algn="l">
                        <a:lnSpc>
                          <a:spcPct val="10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8"/>
                            </a:ext>
                          </a:extLst>
                        </a:rPr>
                        <a:t>SR1.</a:t>
                      </a:r>
                      <a:r>
                        <a:rPr lang="en-US" sz="1600" u="sng">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9"/>
                            </a:ext>
                          </a:extLst>
                        </a:rPr>
                        <a:t>5</a:t>
                      </a:r>
                      <a:r>
                        <a:rPr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10"/>
                            </a:ext>
                          </a:extLst>
                        </a:rPr>
                        <a:t>: </a:t>
                      </a:r>
                      <a:r>
                        <a:rPr lang="en-US" sz="1600" u="none" cap="none" strike="noStrike">
                          <a:solidFill>
                            <a:srgbClr val="000000"/>
                          </a:solidFill>
                          <a:latin typeface="Times New Roman"/>
                          <a:ea typeface="Times New Roman"/>
                          <a:cs typeface="Times New Roman"/>
                          <a:sym typeface="Times New Roman"/>
                        </a:rPr>
                        <a:t>The system shall operate independently from the presence of visible light, in room-ambient conditions.</a:t>
                      </a:r>
                      <a:endParaRPr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rPr>
                        <a:t>1.</a:t>
                      </a:r>
                      <a:r>
                        <a:rPr lang="en-US" sz="1600" u="sng">
                          <a:solidFill>
                            <a:srgbClr val="000000"/>
                          </a:solidFill>
                          <a:latin typeface="Times New Roman"/>
                          <a:ea typeface="Times New Roman"/>
                          <a:cs typeface="Times New Roman"/>
                          <a:sym typeface="Times New Roman"/>
                        </a:rPr>
                        <a:t>5</a:t>
                      </a:r>
                      <a:r>
                        <a:rPr lang="en-US" sz="1600" u="sng" cap="none" strike="noStrike">
                          <a:solidFill>
                            <a:srgbClr val="000000"/>
                          </a:solidFill>
                          <a:latin typeface="Times New Roman"/>
                          <a:ea typeface="Times New Roman"/>
                          <a:cs typeface="Times New Roman"/>
                          <a:sym typeface="Times New Roman"/>
                        </a:rPr>
                        <a:t>.1: </a:t>
                      </a:r>
                      <a:r>
                        <a:rPr lang="en-US" sz="1600" u="none" cap="none" strike="noStrike">
                          <a:solidFill>
                            <a:srgbClr val="000000"/>
                          </a:solidFill>
                          <a:latin typeface="Times New Roman"/>
                          <a:ea typeface="Times New Roman"/>
                          <a:cs typeface="Times New Roman"/>
                          <a:sym typeface="Times New Roman"/>
                        </a:rPr>
                        <a:t>The Image Capture subsystem shall be able to gather relevant data in low light conditions. </a:t>
                      </a:r>
                      <a:endParaRPr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T</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RealSense Camera</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1525">
                <a:tc>
                  <a:txBody>
                    <a:bodyPr/>
                    <a:lstStyle/>
                    <a:p>
                      <a:pPr indent="0" lvl="0" marL="0" marR="0" rtl="0" algn="l">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rPr>
                        <a:t>1.</a:t>
                      </a:r>
                      <a:r>
                        <a:rPr lang="en-US" sz="1600" u="sng">
                          <a:solidFill>
                            <a:srgbClr val="000000"/>
                          </a:solidFill>
                          <a:latin typeface="Times New Roman"/>
                          <a:ea typeface="Times New Roman"/>
                          <a:cs typeface="Times New Roman"/>
                          <a:sym typeface="Times New Roman"/>
                        </a:rPr>
                        <a:t>5</a:t>
                      </a:r>
                      <a:r>
                        <a:rPr lang="en-US" sz="1600" u="sng" cap="none" strike="noStrike">
                          <a:solidFill>
                            <a:srgbClr val="000000"/>
                          </a:solidFill>
                          <a:latin typeface="Times New Roman"/>
                          <a:ea typeface="Times New Roman"/>
                          <a:cs typeface="Times New Roman"/>
                          <a:sym typeface="Times New Roman"/>
                        </a:rPr>
                        <a:t>.2: </a:t>
                      </a:r>
                      <a:r>
                        <a:rPr lang="en-US" sz="1600" u="none" cap="none" strike="noStrike">
                          <a:solidFill>
                            <a:srgbClr val="000000"/>
                          </a:solidFill>
                          <a:latin typeface="Times New Roman"/>
                          <a:ea typeface="Times New Roman"/>
                          <a:cs typeface="Times New Roman"/>
                          <a:sym typeface="Times New Roman"/>
                        </a:rPr>
                        <a:t>The Image Capture  subsystem shall operate in room-ambient conditions</a:t>
                      </a:r>
                      <a:endParaRPr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I</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RealSense Camera</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1525">
                <a:tc>
                  <a:txBody>
                    <a:bodyPr/>
                    <a:lstStyle/>
                    <a:p>
                      <a:pPr indent="0" lvl="0" marL="0" marR="0" rtl="0" algn="l">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sng" cap="none" strike="noStrike">
                          <a:solidFill>
                            <a:srgbClr val="000000"/>
                          </a:solidFill>
                          <a:latin typeface="Times New Roman"/>
                          <a:ea typeface="Times New Roman"/>
                          <a:cs typeface="Times New Roman"/>
                          <a:sym typeface="Times New Roman"/>
                        </a:rPr>
                        <a:t>1.</a:t>
                      </a:r>
                      <a:r>
                        <a:rPr lang="en-US" sz="1600" u="sng">
                          <a:solidFill>
                            <a:srgbClr val="000000"/>
                          </a:solidFill>
                          <a:latin typeface="Times New Roman"/>
                          <a:ea typeface="Times New Roman"/>
                          <a:cs typeface="Times New Roman"/>
                          <a:sym typeface="Times New Roman"/>
                        </a:rPr>
                        <a:t>5</a:t>
                      </a:r>
                      <a:r>
                        <a:rPr lang="en-US" sz="1600" u="sng" cap="none" strike="noStrike">
                          <a:solidFill>
                            <a:srgbClr val="000000"/>
                          </a:solidFill>
                          <a:latin typeface="Times New Roman"/>
                          <a:ea typeface="Times New Roman"/>
                          <a:cs typeface="Times New Roman"/>
                          <a:sym typeface="Times New Roman"/>
                        </a:rPr>
                        <a:t>.3: </a:t>
                      </a:r>
                      <a:r>
                        <a:rPr lang="en-US" sz="1600" u="none" cap="none" strike="noStrike">
                          <a:solidFill>
                            <a:srgbClr val="000000"/>
                          </a:solidFill>
                          <a:latin typeface="Times New Roman"/>
                          <a:ea typeface="Times New Roman"/>
                          <a:cs typeface="Times New Roman"/>
                          <a:sym typeface="Times New Roman"/>
                        </a:rPr>
                        <a:t>The Image Analysis  subsystem shall operate in room-ambient conditions</a:t>
                      </a:r>
                      <a:endParaRPr sz="1600" u="sng" cap="none" strike="noStrike">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600" u="none" cap="none" strike="noStrike">
                          <a:latin typeface="Times New Roman"/>
                          <a:ea typeface="Times New Roman"/>
                          <a:cs typeface="Times New Roman"/>
                          <a:sym typeface="Times New Roman"/>
                        </a:rPr>
                        <a:t>I</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rPr lang="en-US" sz="1600">
                          <a:solidFill>
                            <a:schemeClr val="dk1"/>
                          </a:solidFill>
                          <a:latin typeface="Times New Roman"/>
                          <a:ea typeface="Times New Roman"/>
                          <a:cs typeface="Times New Roman"/>
                          <a:sym typeface="Times New Roman"/>
                        </a:rPr>
                        <a:t>Hardware</a:t>
                      </a:r>
                      <a:endParaRPr sz="1600" u="none" cap="none" strike="noStrike">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0" name="Google Shape;210;g6be47b8d3c_0_27"/>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6be4fbb3c9_2_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217" name="Google Shape;217;g6be4fbb3c9_2_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8" name="Google Shape;218;g6be4fbb3c9_2_8"/>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i="0" lang="en-US" sz="1800" u="none" cap="none" strike="noStrike">
                <a:solidFill>
                  <a:srgbClr val="434343"/>
                </a:solidFill>
                <a:latin typeface="Times New Roman"/>
                <a:ea typeface="Times New Roman"/>
                <a:cs typeface="Times New Roman"/>
                <a:sym typeface="Times New Roman"/>
              </a:rPr>
              <a:t>Requirements Review</a:t>
            </a:r>
            <a:endParaRPr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MVP Definition</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219" name="Google Shape;219;g6be4fbb3c9_2_8"/>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g790fa67899_0_3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MVP Definition</a:t>
            </a:r>
            <a:endParaRPr sz="3000">
              <a:latin typeface="Times New Roman"/>
              <a:ea typeface="Times New Roman"/>
              <a:cs typeface="Times New Roman"/>
              <a:sym typeface="Times New Roman"/>
            </a:endParaRPr>
          </a:p>
        </p:txBody>
      </p:sp>
      <p:sp>
        <p:nvSpPr>
          <p:cNvPr id="225" name="Google Shape;225;g790fa67899_0_3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26" name="Google Shape;226;g790fa67899_0_38"/>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MVP definition was chosen based on the need to obtain real-world training data and the critical technology of detecting motion through bedsheets.</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361950" lvl="0" marL="457200" rtl="0" algn="l">
              <a:spcBef>
                <a:spcPts val="56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These system requirements define what the minimum viable product shall be because it will allow us to use a depth camera (1.1) to gather and process training data (1.2, 1.3) while operating under dark or illuminated conditions at room-ambient conditions (1.5) </a:t>
            </a:r>
            <a:endParaRPr sz="2100">
              <a:solidFill>
                <a:schemeClr val="dk1"/>
              </a:solidFill>
              <a:latin typeface="Times New Roman"/>
              <a:ea typeface="Times New Roman"/>
              <a:cs typeface="Times New Roman"/>
              <a:sym typeface="Times New Roman"/>
            </a:endParaRPr>
          </a:p>
        </p:txBody>
      </p:sp>
      <p:sp>
        <p:nvSpPr>
          <p:cNvPr id="227" name="Google Shape;227;g790fa67899_0_38"/>
          <p:cNvSpPr/>
          <p:nvPr/>
        </p:nvSpPr>
        <p:spPr>
          <a:xfrm>
            <a:off x="1554900" y="6120048"/>
            <a:ext cx="6034200" cy="507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MVP was well-defined by requirements </a:t>
            </a:r>
            <a:r>
              <a:rPr b="1" lang="en-US">
                <a:latin typeface="Times New Roman"/>
                <a:ea typeface="Times New Roman"/>
                <a:cs typeface="Times New Roman"/>
                <a:sym typeface="Times New Roman"/>
              </a:rPr>
              <a:t>that allowed us to </a:t>
            </a:r>
            <a:endParaRPr b="1">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improve our critical technology and reduce risk.</a:t>
            </a:r>
            <a:endParaRPr b="1">
              <a:latin typeface="Times New Roman"/>
              <a:ea typeface="Times New Roman"/>
              <a:cs typeface="Times New Roman"/>
              <a:sym typeface="Times New Roman"/>
            </a:endParaRPr>
          </a:p>
        </p:txBody>
      </p:sp>
      <p:graphicFrame>
        <p:nvGraphicFramePr>
          <p:cNvPr id="228" name="Google Shape;228;g790fa67899_0_38"/>
          <p:cNvGraphicFramePr/>
          <p:nvPr/>
        </p:nvGraphicFramePr>
        <p:xfrm>
          <a:off x="952500" y="2584875"/>
          <a:ext cx="3000000" cy="3000000"/>
        </p:xfrm>
        <a:graphic>
          <a:graphicData uri="http://schemas.openxmlformats.org/drawingml/2006/table">
            <a:tbl>
              <a:tblPr>
                <a:noFill/>
                <a:tableStyleId>{09794419-3033-4056-B79E-1EF9F08566FA}</a:tableStyleId>
              </a:tblPr>
              <a:tblGrid>
                <a:gridCol w="1600375"/>
                <a:gridCol w="5638625"/>
              </a:tblGrid>
              <a:tr h="3959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1.1</a:t>
                      </a:r>
                      <a:endParaRPr sz="1400" u="none" cap="none" strike="noStrike">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capture images at a rate above 16 fps.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9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1.2</a:t>
                      </a:r>
                      <a:endParaRPr sz="1400" u="none" cap="none" strike="noStrike">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perform steady-state processing at rate above 16 fps.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9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1.3</a:t>
                      </a:r>
                      <a:endParaRPr sz="1400" u="none" cap="none" strike="noStrike">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detect  a seizure with at least 90 percent accuracy</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3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r>
                        <a:rPr lang="en-US">
                          <a:latin typeface="Times New Roman"/>
                          <a:ea typeface="Times New Roman"/>
                          <a:cs typeface="Times New Roman"/>
                          <a:sym typeface="Times New Roman"/>
                        </a:rPr>
                        <a:t>5</a:t>
                      </a:r>
                      <a:endParaRPr sz="1400" u="none" cap="none" strike="noStrike">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operate independently from the presence of visible light, in room-ambient conditions.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6be4fbb3c9_2_24"/>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Definition</a:t>
            </a:r>
            <a:endParaRPr/>
          </a:p>
        </p:txBody>
      </p:sp>
      <p:sp>
        <p:nvSpPr>
          <p:cNvPr id="235" name="Google Shape;235;g6be4fbb3c9_2_24"/>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349250" lvl="0" marL="4572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Our expectations are:</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Collect data about motion during sleep of epileptic patients for training the seizure detection algorithm.</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Characterize biomarkers that will aid for the development of our seizure detection algorithm.</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Validate our method to collect clinical data while protecting patient’s privacy.</a:t>
            </a:r>
            <a:endParaRPr sz="1900">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Value added to the project:</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Tackle the first obstacle of detecting motion of a patient under a bed sheet in the dark (refinement of the algorithm will lead us to detecting a seizure)</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Algorithm is inferencing based on real data instead of synthetic data</a:t>
            </a:r>
            <a:endParaRPr sz="1900">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lang="en-US" sz="1900">
                <a:latin typeface="Times New Roman"/>
                <a:ea typeface="Times New Roman"/>
                <a:cs typeface="Times New Roman"/>
                <a:sym typeface="Times New Roman"/>
              </a:rPr>
              <a:t>We can export information generated in the local processing unit (RPi4) which helps towards the development of the alarm system (exporting a decision made on the computer to an alerting interface (phone))</a:t>
            </a:r>
            <a:endParaRPr sz="1900"/>
          </a:p>
        </p:txBody>
      </p:sp>
      <p:sp>
        <p:nvSpPr>
          <p:cNvPr id="236" name="Google Shape;236;g6be4fbb3c9_2_24"/>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237" name="Google Shape;237;g6be4fbb3c9_2_24"/>
          <p:cNvSpPr/>
          <p:nvPr/>
        </p:nvSpPr>
        <p:spPr>
          <a:xfrm>
            <a:off x="1554900" y="5887973"/>
            <a:ext cx="6034200" cy="507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The MVP as defined will collect real training data that will</a:t>
            </a:r>
            <a:endParaRPr b="1">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help refine our seizure </a:t>
            </a:r>
            <a:r>
              <a:rPr b="1" lang="en-US">
                <a:latin typeface="Times New Roman"/>
                <a:ea typeface="Times New Roman"/>
                <a:cs typeface="Times New Roman"/>
                <a:sym typeface="Times New Roman"/>
              </a:rPr>
              <a:t>detection</a:t>
            </a:r>
            <a:r>
              <a:rPr b="1" lang="en-US">
                <a:latin typeface="Times New Roman"/>
                <a:ea typeface="Times New Roman"/>
                <a:cs typeface="Times New Roman"/>
                <a:sym typeface="Times New Roman"/>
              </a:rPr>
              <a:t> algorithm.</a:t>
            </a:r>
            <a:endParaRPr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Objectives of the CDR</a:t>
            </a:r>
            <a:endParaRPr i="0" sz="3000" u="none" cap="none" strike="noStrike">
              <a:solidFill>
                <a:srgbClr val="0C234B"/>
              </a:solidFill>
              <a:latin typeface="Times New Roman"/>
              <a:ea typeface="Times New Roman"/>
              <a:cs typeface="Times New Roman"/>
              <a:sym typeface="Times New Roman"/>
            </a:endParaRPr>
          </a:p>
        </p:txBody>
      </p:sp>
      <p:sp>
        <p:nvSpPr>
          <p:cNvPr id="81" name="Google Shape;81;p2"/>
          <p:cNvSpPr txBox="1"/>
          <p:nvPr>
            <p:ph idx="1" type="body"/>
          </p:nvPr>
        </p:nvSpPr>
        <p:spPr>
          <a:xfrm>
            <a:off x="223375" y="1529275"/>
            <a:ext cx="8779500" cy="450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800"/>
              <a:buFont typeface="Arial"/>
              <a:buNone/>
            </a:pPr>
            <a:r>
              <a:rPr lang="en-US" sz="2400">
                <a:solidFill>
                  <a:srgbClr val="434343"/>
                </a:solidFill>
                <a:latin typeface="Times New Roman"/>
                <a:ea typeface="Times New Roman"/>
                <a:cs typeface="Times New Roman"/>
                <a:sym typeface="Times New Roman"/>
              </a:rPr>
              <a:t>Our objectives for CDR are:</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Introduce MVP as-built configuration</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Introduce MVP verification process and give verification evidence</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Explain the impact of our MVP on the overall project</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requirement decomposition for ISR (the next delivery configuration)</a:t>
            </a:r>
            <a:endParaRPr sz="2400">
              <a:solidFill>
                <a:srgbClr val="43434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Present the expected design for ISR</a:t>
            </a:r>
            <a:endParaRPr sz="2400">
              <a:latin typeface="Times New Roman"/>
              <a:ea typeface="Times New Roman"/>
              <a:cs typeface="Times New Roman"/>
              <a:sym typeface="Times New Roman"/>
            </a:endParaRPr>
          </a:p>
        </p:txBody>
      </p:sp>
      <p:sp>
        <p:nvSpPr>
          <p:cNvPr id="82" name="Google Shape;82;p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83" name="Google Shape;83;p2"/>
          <p:cNvSpPr/>
          <p:nvPr/>
        </p:nvSpPr>
        <p:spPr>
          <a:xfrm>
            <a:off x="1254625" y="5990150"/>
            <a:ext cx="6650400" cy="585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We have built and verified our CDR MVP SDNS,</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and we are ready to build and verify our ISR MVP SDNS.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g790fa67899_0_1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43" name="Google Shape;243;g790fa67899_0_1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MVP Definition</a:t>
            </a:r>
            <a:endParaRPr sz="3000">
              <a:latin typeface="Times New Roman"/>
              <a:ea typeface="Times New Roman"/>
              <a:cs typeface="Times New Roman"/>
              <a:sym typeface="Times New Roman"/>
            </a:endParaRPr>
          </a:p>
        </p:txBody>
      </p:sp>
      <p:pic>
        <p:nvPicPr>
          <p:cNvPr id="244" name="Google Shape;244;g790fa67899_0_18"/>
          <p:cNvPicPr preferRelativeResize="0"/>
          <p:nvPr/>
        </p:nvPicPr>
        <p:blipFill rotWithShape="1">
          <a:blip r:embed="rId3">
            <a:alphaModFix/>
          </a:blip>
          <a:srcRect b="0" l="0" r="0" t="0"/>
          <a:stretch/>
        </p:blipFill>
        <p:spPr>
          <a:xfrm>
            <a:off x="228325" y="2845025"/>
            <a:ext cx="4343675" cy="2093500"/>
          </a:xfrm>
          <a:prstGeom prst="rect">
            <a:avLst/>
          </a:prstGeom>
          <a:noFill/>
          <a:ln cap="flat" cmpd="sng" w="9525">
            <a:solidFill>
              <a:srgbClr val="000000"/>
            </a:solidFill>
            <a:prstDash val="solid"/>
            <a:round/>
            <a:headEnd len="sm" w="sm" type="none"/>
            <a:tailEnd len="sm" w="sm" type="none"/>
          </a:ln>
        </p:spPr>
      </p:pic>
      <p:sp>
        <p:nvSpPr>
          <p:cNvPr id="245" name="Google Shape;245;g790fa67899_0_18"/>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includes a critical subset of the final SDNS features</a:t>
            </a:r>
            <a:endParaRPr b="1" i="0" sz="1400" u="none" cap="none" strike="noStrike">
              <a:solidFill>
                <a:srgbClr val="000000"/>
              </a:solidFill>
              <a:latin typeface="Times New Roman"/>
              <a:ea typeface="Times New Roman"/>
              <a:cs typeface="Times New Roman"/>
              <a:sym typeface="Times New Roman"/>
            </a:endParaRPr>
          </a:p>
        </p:txBody>
      </p:sp>
      <p:sp>
        <p:nvSpPr>
          <p:cNvPr id="246" name="Google Shape;246;g790fa67899_0_18"/>
          <p:cNvSpPr txBox="1"/>
          <p:nvPr/>
        </p:nvSpPr>
        <p:spPr>
          <a:xfrm>
            <a:off x="1392225" y="1837975"/>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Final SDNS</a:t>
            </a:r>
            <a:endParaRPr b="0" i="0" sz="3000" u="none" cap="none" strike="noStrike">
              <a:solidFill>
                <a:srgbClr val="000000"/>
              </a:solidFill>
              <a:latin typeface="Times New Roman"/>
              <a:ea typeface="Times New Roman"/>
              <a:cs typeface="Times New Roman"/>
              <a:sym typeface="Times New Roman"/>
            </a:endParaRPr>
          </a:p>
        </p:txBody>
      </p:sp>
      <p:pic>
        <p:nvPicPr>
          <p:cNvPr id="247" name="Google Shape;247;g790fa67899_0_18"/>
          <p:cNvPicPr preferRelativeResize="0"/>
          <p:nvPr/>
        </p:nvPicPr>
        <p:blipFill rotWithShape="1">
          <a:blip r:embed="rId4">
            <a:alphaModFix/>
          </a:blip>
          <a:srcRect b="0" l="0" r="0" t="0"/>
          <a:stretch/>
        </p:blipFill>
        <p:spPr>
          <a:xfrm>
            <a:off x="4760575" y="2445900"/>
            <a:ext cx="4183676" cy="2891749"/>
          </a:xfrm>
          <a:prstGeom prst="rect">
            <a:avLst/>
          </a:prstGeom>
          <a:noFill/>
          <a:ln cap="flat" cmpd="sng" w="9525">
            <a:solidFill>
              <a:srgbClr val="000000"/>
            </a:solidFill>
            <a:prstDash val="solid"/>
            <a:round/>
            <a:headEnd len="sm" w="sm" type="none"/>
            <a:tailEnd len="sm" w="sm" type="none"/>
          </a:ln>
        </p:spPr>
      </p:pic>
      <p:sp>
        <p:nvSpPr>
          <p:cNvPr id="248" name="Google Shape;248;g790fa67899_0_18"/>
          <p:cNvSpPr txBox="1"/>
          <p:nvPr/>
        </p:nvSpPr>
        <p:spPr>
          <a:xfrm>
            <a:off x="5868725" y="1891025"/>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MVP SDNS</a:t>
            </a:r>
            <a:endParaRPr b="0" i="0" sz="3000" u="none" cap="none" strike="noStrike">
              <a:solidFill>
                <a:srgbClr val="000000"/>
              </a:solidFill>
              <a:latin typeface="Times New Roman"/>
              <a:ea typeface="Times New Roman"/>
              <a:cs typeface="Times New Roman"/>
              <a:sym typeface="Times New Roman"/>
            </a:endParaRPr>
          </a:p>
        </p:txBody>
      </p:sp>
      <p:sp>
        <p:nvSpPr>
          <p:cNvPr id="249" name="Google Shape;249;g790fa67899_0_18"/>
          <p:cNvSpPr txBox="1"/>
          <p:nvPr/>
        </p:nvSpPr>
        <p:spPr>
          <a:xfrm>
            <a:off x="228325" y="5206375"/>
            <a:ext cx="2865300" cy="9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Verdana"/>
                <a:ea typeface="Verdana"/>
                <a:cs typeface="Verdana"/>
                <a:sym typeface="Verdana"/>
              </a:rPr>
              <a:t>Orange depicts functions to be completed for each respective phase.</a:t>
            </a:r>
            <a:endParaRPr>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g6be4fbb3c9_2_35"/>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As Built MVP</a:t>
            </a:r>
            <a:endParaRPr/>
          </a:p>
        </p:txBody>
      </p:sp>
      <p:sp>
        <p:nvSpPr>
          <p:cNvPr id="256" name="Google Shape;256;g6be4fbb3c9_2_35"/>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pic>
        <p:nvPicPr>
          <p:cNvPr id="257" name="Google Shape;257;g6be4fbb3c9_2_35"/>
          <p:cNvPicPr preferRelativeResize="0"/>
          <p:nvPr/>
        </p:nvPicPr>
        <p:blipFill>
          <a:blip r:embed="rId3">
            <a:alphaModFix/>
          </a:blip>
          <a:stretch>
            <a:fillRect/>
          </a:stretch>
        </p:blipFill>
        <p:spPr>
          <a:xfrm>
            <a:off x="152400" y="1681674"/>
            <a:ext cx="8839198" cy="3832022"/>
          </a:xfrm>
          <a:prstGeom prst="rect">
            <a:avLst/>
          </a:prstGeom>
          <a:noFill/>
          <a:ln>
            <a:noFill/>
          </a:ln>
        </p:spPr>
      </p:pic>
      <p:sp>
        <p:nvSpPr>
          <p:cNvPr id="258" name="Google Shape;258;g6be4fbb3c9_2_35"/>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The as-built MVP is processing through a Lenovo laptop instead of R-Pi4.</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g790fa67899_1_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Changes from MVP Definition</a:t>
            </a:r>
            <a:endParaRPr sz="3000">
              <a:latin typeface="Times New Roman"/>
              <a:ea typeface="Times New Roman"/>
              <a:cs typeface="Times New Roman"/>
              <a:sym typeface="Times New Roman"/>
            </a:endParaRPr>
          </a:p>
        </p:txBody>
      </p:sp>
      <p:sp>
        <p:nvSpPr>
          <p:cNvPr id="264" name="Google Shape;264;g790fa67899_1_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265" name="Google Shape;265;g790fa67899_1_8"/>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We have completed our MVP prototyping</a:t>
            </a:r>
            <a:endParaRPr sz="2400">
              <a:solidFill>
                <a:srgbClr val="434343"/>
              </a:solidFill>
              <a:latin typeface="Times New Roman"/>
              <a:ea typeface="Times New Roman"/>
              <a:cs typeface="Times New Roman"/>
              <a:sym typeface="Times New Roman"/>
            </a:endParaRPr>
          </a:p>
          <a:p>
            <a:pPr indent="-368300" lvl="1" marL="9144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System was built as planned with minor changes regarding interface and data collection algorithm (refer to slide 6) and a different component (Lenovo Yoga 900-13ISK):</a:t>
            </a:r>
            <a:endParaRPr sz="2200">
              <a:solidFill>
                <a:srgbClr val="434343"/>
              </a:solidFill>
              <a:latin typeface="Times New Roman"/>
              <a:ea typeface="Times New Roman"/>
              <a:cs typeface="Times New Roman"/>
              <a:sym typeface="Times New Roman"/>
            </a:endParaRPr>
          </a:p>
          <a:p>
            <a:pPr indent="-355600" lvl="2" marL="1371600" marR="0" rtl="0" algn="l">
              <a:lnSpc>
                <a:spcPct val="115000"/>
              </a:lnSpc>
              <a:spcBef>
                <a:spcPts val="0"/>
              </a:spcBef>
              <a:spcAft>
                <a:spcPts val="0"/>
              </a:spcAft>
              <a:buClr>
                <a:srgbClr val="434343"/>
              </a:buClr>
              <a:buSzPts val="2000"/>
              <a:buFont typeface="Times New Roman"/>
              <a:buChar char="■"/>
            </a:pPr>
            <a:r>
              <a:rPr lang="en-US" sz="2000">
                <a:solidFill>
                  <a:srgbClr val="434343"/>
                </a:solidFill>
                <a:latin typeface="Times New Roman"/>
                <a:ea typeface="Times New Roman"/>
                <a:cs typeface="Times New Roman"/>
                <a:sym typeface="Times New Roman"/>
              </a:rPr>
              <a:t>Changed 10 minute snippets to 5 minute snippets to reduce file size.</a:t>
            </a:r>
            <a:endParaRPr sz="2000">
              <a:solidFill>
                <a:srgbClr val="434343"/>
              </a:solidFill>
              <a:latin typeface="Times New Roman"/>
              <a:ea typeface="Times New Roman"/>
              <a:cs typeface="Times New Roman"/>
              <a:sym typeface="Times New Roman"/>
            </a:endParaRPr>
          </a:p>
          <a:p>
            <a:pPr indent="-355600" lvl="2" marL="1371600" marR="0" rtl="0" algn="l">
              <a:lnSpc>
                <a:spcPct val="115000"/>
              </a:lnSpc>
              <a:spcBef>
                <a:spcPts val="0"/>
              </a:spcBef>
              <a:spcAft>
                <a:spcPts val="0"/>
              </a:spcAft>
              <a:buClr>
                <a:srgbClr val="434343"/>
              </a:buClr>
              <a:buSzPts val="2000"/>
              <a:buFont typeface="Times New Roman"/>
              <a:buChar char="■"/>
            </a:pPr>
            <a:r>
              <a:rPr lang="en-US" sz="2000">
                <a:solidFill>
                  <a:srgbClr val="434343"/>
                </a:solidFill>
                <a:latin typeface="Times New Roman"/>
                <a:ea typeface="Times New Roman"/>
                <a:cs typeface="Times New Roman"/>
                <a:sym typeface="Times New Roman"/>
              </a:rPr>
              <a:t>Changed how motion is detected: 5 minute video is captured, then analyzed looking for motion to decide if video should be uploaded to cloud or deleted.</a:t>
            </a:r>
            <a:endParaRPr sz="2000">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Times New Roman"/>
              <a:ea typeface="Times New Roman"/>
              <a:cs typeface="Times New Roman"/>
              <a:sym typeface="Times New Roman"/>
            </a:endParaRPr>
          </a:p>
        </p:txBody>
      </p:sp>
      <p:sp>
        <p:nvSpPr>
          <p:cNvPr id="266" name="Google Shape;266;g790fa67899_1_8"/>
          <p:cNvSpPr/>
          <p:nvPr/>
        </p:nvSpPr>
        <p:spPr>
          <a:xfrm>
            <a:off x="1554900" y="5836525"/>
            <a:ext cx="6034200" cy="72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as-built design is presented with minor changes from the as-planned design</a:t>
            </a:r>
            <a:r>
              <a:rPr b="1" lang="en-US">
                <a:latin typeface="Times New Roman"/>
                <a:ea typeface="Times New Roman"/>
                <a:cs typeface="Times New Roman"/>
                <a:sym typeface="Times New Roman"/>
              </a:rPr>
              <a:t> in order to make files more </a:t>
            </a:r>
            <a:r>
              <a:rPr b="1" lang="en-US">
                <a:latin typeface="Times New Roman"/>
                <a:ea typeface="Times New Roman"/>
                <a:cs typeface="Times New Roman"/>
                <a:sym typeface="Times New Roman"/>
              </a:rPr>
              <a:t>manageable</a:t>
            </a: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Component</a:t>
            </a:r>
            <a:r>
              <a:rPr b="1" lang="en-US">
                <a:latin typeface="Times New Roman"/>
                <a:ea typeface="Times New Roman"/>
                <a:cs typeface="Times New Roman"/>
                <a:sym typeface="Times New Roman"/>
              </a:rPr>
              <a:t> change for the computer to proceed with testing was necessary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g6be4fbb3c9_2_42"/>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Changes from MVP Definition</a:t>
            </a:r>
            <a:endParaRPr/>
          </a:p>
        </p:txBody>
      </p:sp>
      <p:sp>
        <p:nvSpPr>
          <p:cNvPr id="273" name="Google Shape;273;g6be4fbb3c9_2_42"/>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368300" lvl="0" marL="457200" rtl="0" algn="l">
              <a:spcBef>
                <a:spcPts val="560"/>
              </a:spcBef>
              <a:spcAft>
                <a:spcPts val="0"/>
              </a:spcAft>
              <a:buSzPts val="2200"/>
              <a:buFont typeface="Times New Roman"/>
              <a:buChar char="•"/>
            </a:pPr>
            <a:r>
              <a:rPr lang="en-US" sz="2200">
                <a:latin typeface="Times New Roman"/>
                <a:ea typeface="Times New Roman"/>
                <a:cs typeface="Times New Roman"/>
                <a:sym typeface="Times New Roman"/>
              </a:rPr>
              <a:t>MVP as-planned included Raspberry Pi 4B as a component part of the image analysis subsystem.</a:t>
            </a:r>
            <a:endParaRPr sz="2200">
              <a:latin typeface="Times New Roman"/>
              <a:ea typeface="Times New Roman"/>
              <a:cs typeface="Times New Roman"/>
              <a:sym typeface="Times New Roman"/>
            </a:endParaRPr>
          </a:p>
          <a:p>
            <a:pPr indent="-368300" lvl="1" marL="9144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Unexpected issues with compatibility of a core library that manages the use of the RealSense Camera did not allow for testing in the device</a:t>
            </a:r>
            <a:endParaRPr sz="2200">
              <a:latin typeface="Times New Roman"/>
              <a:ea typeface="Times New Roman"/>
              <a:cs typeface="Times New Roman"/>
              <a:sym typeface="Times New Roman"/>
            </a:endParaRPr>
          </a:p>
          <a:p>
            <a:pPr indent="-368300" lvl="1" marL="9144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Tests were made on a Lenovo Yoga 900-13ISK Running Windows 10</a:t>
            </a:r>
            <a:endParaRPr sz="2200">
              <a:latin typeface="Times New Roman"/>
              <a:ea typeface="Times New Roman"/>
              <a:cs typeface="Times New Roman"/>
              <a:sym typeface="Times New Roman"/>
            </a:endParaRPr>
          </a:p>
          <a:p>
            <a:pPr indent="-368300" lvl="1" marL="9144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GPIO Buttons could not be tested due to a compatibility issue with the GPIO library and the Raspberry Pi 4.</a:t>
            </a:r>
            <a:endParaRPr sz="2200">
              <a:latin typeface="Times New Roman"/>
              <a:ea typeface="Times New Roman"/>
              <a:cs typeface="Times New Roman"/>
              <a:sym typeface="Times New Roman"/>
            </a:endParaRPr>
          </a:p>
        </p:txBody>
      </p:sp>
      <p:sp>
        <p:nvSpPr>
          <p:cNvPr id="274" name="Google Shape;274;g6be4fbb3c9_2_42"/>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275" name="Google Shape;275;g6be4fbb3c9_2_42"/>
          <p:cNvSpPr/>
          <p:nvPr/>
        </p:nvSpPr>
        <p:spPr>
          <a:xfrm>
            <a:off x="1554900" y="6077773"/>
            <a:ext cx="6034200" cy="4809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We incurred into compatibility issues that affected this delivery, but not our Final System</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6bc84c4aea_5_8"/>
          <p:cNvSpPr txBox="1"/>
          <p:nvPr>
            <p:ph type="title"/>
          </p:nvPr>
        </p:nvSpPr>
        <p:spPr>
          <a:xfrm>
            <a:off x="552686" y="3925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Gathering Real Clinical Data for MVP</a:t>
            </a:r>
            <a:endParaRPr sz="3000"/>
          </a:p>
        </p:txBody>
      </p:sp>
      <p:sp>
        <p:nvSpPr>
          <p:cNvPr id="282" name="Google Shape;282;g6bc84c4aea_5_8"/>
          <p:cNvSpPr txBox="1"/>
          <p:nvPr>
            <p:ph idx="1" type="body"/>
          </p:nvPr>
        </p:nvSpPr>
        <p:spPr>
          <a:xfrm>
            <a:off x="174125" y="851350"/>
            <a:ext cx="8969700" cy="4740300"/>
          </a:xfrm>
          <a:prstGeom prst="rect">
            <a:avLst/>
          </a:prstGeom>
        </p:spPr>
        <p:txBody>
          <a:bodyPr anchorCtr="0" anchor="t" bIns="45700" lIns="91425" spcFirstLastPara="1" rIns="91425" wrap="square" tIns="45700">
            <a:noAutofit/>
          </a:bodyPr>
          <a:lstStyle/>
          <a:p>
            <a:pPr indent="-368300" lvl="0" marL="457200" rtl="0" algn="l">
              <a:spcBef>
                <a:spcPts val="560"/>
              </a:spcBef>
              <a:spcAft>
                <a:spcPts val="0"/>
              </a:spcAft>
              <a:buSzPts val="2200"/>
              <a:buChar char="•"/>
            </a:pPr>
            <a:r>
              <a:rPr lang="en-US" sz="2200"/>
              <a:t>Research protocol has been built to describe how the data collection will be done in the clinic (refer to Clinical Investigation Protocol V1):</a:t>
            </a:r>
            <a:endParaRPr sz="2200"/>
          </a:p>
          <a:p>
            <a:pPr indent="-355600" lvl="1" marL="914400" rtl="0" algn="l">
              <a:spcBef>
                <a:spcPts val="0"/>
              </a:spcBef>
              <a:spcAft>
                <a:spcPts val="0"/>
              </a:spcAft>
              <a:buSzPts val="2000"/>
              <a:buChar char="•"/>
            </a:pPr>
            <a:r>
              <a:rPr lang="en-US" sz="2000"/>
              <a:t>Patient selection based on pre-existing condition</a:t>
            </a:r>
            <a:endParaRPr sz="2000"/>
          </a:p>
          <a:p>
            <a:pPr indent="-342900" lvl="2" marL="1371600" rtl="0" algn="l">
              <a:spcBef>
                <a:spcPts val="0"/>
              </a:spcBef>
              <a:spcAft>
                <a:spcPts val="0"/>
              </a:spcAft>
              <a:buSzPts val="1800"/>
              <a:buChar char="•"/>
            </a:pPr>
            <a:r>
              <a:rPr lang="en-US" sz="1800"/>
              <a:t>Criteria based on occurence of tonic-clonic seizures as diagnosed by medical professional</a:t>
            </a:r>
            <a:endParaRPr sz="1800"/>
          </a:p>
          <a:p>
            <a:pPr indent="-368300" lvl="1" marL="914400" rtl="0" algn="l">
              <a:spcBef>
                <a:spcPts val="0"/>
              </a:spcBef>
              <a:spcAft>
                <a:spcPts val="0"/>
              </a:spcAft>
              <a:buSzPts val="2200"/>
              <a:buChar char="•"/>
            </a:pPr>
            <a:r>
              <a:rPr lang="en-US" sz="2000"/>
              <a:t>Patient debriefing</a:t>
            </a:r>
            <a:endParaRPr sz="2200"/>
          </a:p>
          <a:p>
            <a:pPr indent="-355600" lvl="2" marL="1371600" rtl="0" algn="l">
              <a:spcBef>
                <a:spcPts val="0"/>
              </a:spcBef>
              <a:spcAft>
                <a:spcPts val="0"/>
              </a:spcAft>
              <a:buSzPts val="2000"/>
              <a:buChar char="•"/>
            </a:pPr>
            <a:r>
              <a:rPr lang="en-US" sz="1800"/>
              <a:t>Explanation</a:t>
            </a:r>
            <a:r>
              <a:rPr lang="en-US"/>
              <a:t> of nature of research, rights of the patient, opt-out procedure, </a:t>
            </a:r>
            <a:r>
              <a:rPr lang="en-US"/>
              <a:t>objectives</a:t>
            </a:r>
            <a:r>
              <a:rPr lang="en-US"/>
              <a:t>, etc</a:t>
            </a:r>
            <a:endParaRPr/>
          </a:p>
          <a:p>
            <a:pPr indent="-368300" lvl="1" marL="914400" rtl="0" algn="l">
              <a:spcBef>
                <a:spcPts val="0"/>
              </a:spcBef>
              <a:spcAft>
                <a:spcPts val="0"/>
              </a:spcAft>
              <a:buSzPts val="2200"/>
              <a:buChar char="•"/>
            </a:pPr>
            <a:r>
              <a:rPr lang="en-US" sz="2000"/>
              <a:t>Agreement of use of information between the patient, research team and clinical facilities</a:t>
            </a:r>
            <a:endParaRPr sz="2000"/>
          </a:p>
          <a:p>
            <a:pPr indent="-355600" lvl="2" marL="1371600" rtl="0" algn="l">
              <a:spcBef>
                <a:spcPts val="0"/>
              </a:spcBef>
              <a:spcAft>
                <a:spcPts val="0"/>
              </a:spcAft>
              <a:buSzPts val="2000"/>
              <a:buChar char="•"/>
            </a:pPr>
            <a:r>
              <a:rPr lang="en-US" sz="1800"/>
              <a:t>Contains</a:t>
            </a:r>
            <a:r>
              <a:rPr lang="en-US"/>
              <a:t> important information about the life-cycle of the data.</a:t>
            </a:r>
            <a:endParaRPr/>
          </a:p>
          <a:p>
            <a:pPr indent="-368300" lvl="1" marL="914400" rtl="0" algn="l">
              <a:spcBef>
                <a:spcPts val="0"/>
              </a:spcBef>
              <a:spcAft>
                <a:spcPts val="0"/>
              </a:spcAft>
              <a:buSzPts val="2200"/>
              <a:buChar char="•"/>
            </a:pPr>
            <a:r>
              <a:rPr lang="en-US" sz="2000"/>
              <a:t>Installation of equipment in medical facilities</a:t>
            </a:r>
            <a:endParaRPr sz="2200"/>
          </a:p>
          <a:p>
            <a:pPr indent="-342900" lvl="2" marL="1371600" rtl="0" algn="l">
              <a:spcBef>
                <a:spcPts val="0"/>
              </a:spcBef>
              <a:spcAft>
                <a:spcPts val="0"/>
              </a:spcAft>
              <a:buSzPts val="1800"/>
              <a:buChar char="•"/>
            </a:pPr>
            <a:r>
              <a:rPr lang="en-US" sz="1800"/>
              <a:t>Data collection</a:t>
            </a:r>
            <a:endParaRPr sz="1800"/>
          </a:p>
          <a:p>
            <a:pPr indent="-368300" lvl="1" marL="914400" rtl="0" algn="l">
              <a:spcBef>
                <a:spcPts val="0"/>
              </a:spcBef>
              <a:spcAft>
                <a:spcPts val="0"/>
              </a:spcAft>
              <a:buSzPts val="2200"/>
              <a:buChar char="•"/>
            </a:pPr>
            <a:r>
              <a:rPr lang="en-US" sz="2000"/>
              <a:t>Collection of systems at the end of the project</a:t>
            </a:r>
            <a:endParaRPr sz="2000"/>
          </a:p>
        </p:txBody>
      </p:sp>
      <p:sp>
        <p:nvSpPr>
          <p:cNvPr id="283" name="Google Shape;283;g6bc84c4aea_5_8"/>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284" name="Google Shape;284;g6bc84c4aea_5_8"/>
          <p:cNvSpPr/>
          <p:nvPr/>
        </p:nvSpPr>
        <p:spPr>
          <a:xfrm>
            <a:off x="1097700" y="6063450"/>
            <a:ext cx="6914100" cy="53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A research protocol document has been created for the formalization of our clinical trial as well for the debriefing of the patients that agree to participate in our study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g790fa67899_2_4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MVP Verification</a:t>
            </a:r>
            <a:endParaRPr sz="3000">
              <a:latin typeface="Times New Roman"/>
              <a:ea typeface="Times New Roman"/>
              <a:cs typeface="Times New Roman"/>
              <a:sym typeface="Times New Roman"/>
            </a:endParaRPr>
          </a:p>
        </p:txBody>
      </p:sp>
      <p:sp>
        <p:nvSpPr>
          <p:cNvPr id="290" name="Google Shape;290;g790fa67899_2_4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pic>
        <p:nvPicPr>
          <p:cNvPr id="291" name="Google Shape;291;g790fa67899_2_43"/>
          <p:cNvPicPr preferRelativeResize="0"/>
          <p:nvPr/>
        </p:nvPicPr>
        <p:blipFill>
          <a:blip r:embed="rId4">
            <a:alphaModFix/>
          </a:blip>
          <a:stretch>
            <a:fillRect/>
          </a:stretch>
        </p:blipFill>
        <p:spPr>
          <a:xfrm>
            <a:off x="3679675" y="1336200"/>
            <a:ext cx="4720356" cy="5222524"/>
          </a:xfrm>
          <a:prstGeom prst="rect">
            <a:avLst/>
          </a:prstGeom>
          <a:noFill/>
          <a:ln>
            <a:noFill/>
          </a:ln>
        </p:spPr>
      </p:pic>
      <p:sp>
        <p:nvSpPr>
          <p:cNvPr id="292" name="Google Shape;292;g790fa67899_2_43"/>
          <p:cNvSpPr txBox="1"/>
          <p:nvPr/>
        </p:nvSpPr>
        <p:spPr>
          <a:xfrm>
            <a:off x="947200" y="1529275"/>
            <a:ext cx="2895000" cy="308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Verdana"/>
              <a:buChar char="●"/>
            </a:pPr>
            <a:r>
              <a:rPr lang="en-US" sz="1800">
                <a:latin typeface="Verdana"/>
                <a:ea typeface="Verdana"/>
                <a:cs typeface="Verdana"/>
                <a:sym typeface="Verdana"/>
              </a:rPr>
              <a:t>Final verification will  start at component level, and work up to final integration testing</a:t>
            </a:r>
            <a:endParaRPr sz="1800">
              <a:latin typeface="Verdana"/>
              <a:ea typeface="Verdana"/>
              <a:cs typeface="Verdana"/>
              <a:sym typeface="Verdana"/>
            </a:endParaRPr>
          </a:p>
          <a:p>
            <a:pPr indent="0" lvl="0" marL="457200" rtl="0" algn="l">
              <a:spcBef>
                <a:spcPts val="0"/>
              </a:spcBef>
              <a:spcAft>
                <a:spcPts val="0"/>
              </a:spcAft>
              <a:buNone/>
            </a:pPr>
            <a:r>
              <a:t/>
            </a:r>
            <a:endParaRPr sz="1800">
              <a:latin typeface="Verdana"/>
              <a:ea typeface="Verdana"/>
              <a:cs typeface="Verdana"/>
              <a:sym typeface="Verdana"/>
            </a:endParaRPr>
          </a:p>
        </p:txBody>
      </p:sp>
      <p:sp>
        <p:nvSpPr>
          <p:cNvPr id="293" name="Google Shape;293;g790fa67899_2_43"/>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a:t>
            </a:r>
            <a:endParaRPr sz="1000">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6be4fbb3c9_2_5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a:t>
            </a:r>
            <a:endParaRPr/>
          </a:p>
        </p:txBody>
      </p:sp>
      <p:sp>
        <p:nvSpPr>
          <p:cNvPr id="300" name="Google Shape;300;g6be4fbb3c9_2_5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301" name="Google Shape;301;g6be4fbb3c9_2_50"/>
          <p:cNvSpPr txBox="1"/>
          <p:nvPr/>
        </p:nvSpPr>
        <p:spPr>
          <a:xfrm>
            <a:off x="569750" y="1732475"/>
            <a:ext cx="3446400" cy="324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Verdana"/>
              <a:buChar char="●"/>
            </a:pPr>
            <a:r>
              <a:rPr lang="en-US" sz="1800">
                <a:latin typeface="Verdana"/>
                <a:ea typeface="Verdana"/>
                <a:cs typeface="Verdana"/>
                <a:sym typeface="Verdana"/>
              </a:rPr>
              <a:t>The complete Image Capture Subsystem is verified for the MVP</a:t>
            </a:r>
            <a:endParaRPr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US" sz="1800">
                <a:latin typeface="Verdana"/>
                <a:ea typeface="Verdana"/>
                <a:cs typeface="Verdana"/>
                <a:sym typeface="Verdana"/>
              </a:rPr>
              <a:t>Only the motion detection algorithm part of Image Processing component is implemented for the MVP</a:t>
            </a:r>
            <a:endParaRPr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US" sz="1800">
                <a:latin typeface="Verdana"/>
                <a:ea typeface="Verdana"/>
                <a:cs typeface="Verdana"/>
                <a:sym typeface="Verdana"/>
              </a:rPr>
              <a:t>The additional, MVP-only functions of  cloud saving and seizure marking were also verified for the MVP</a:t>
            </a:r>
            <a:endParaRPr sz="1800">
              <a:latin typeface="Verdana"/>
              <a:ea typeface="Verdana"/>
              <a:cs typeface="Verdana"/>
              <a:sym typeface="Verdana"/>
            </a:endParaRPr>
          </a:p>
        </p:txBody>
      </p:sp>
      <p:pic>
        <p:nvPicPr>
          <p:cNvPr id="302" name="Google Shape;302;g6be4fbb3c9_2_50"/>
          <p:cNvPicPr preferRelativeResize="0"/>
          <p:nvPr/>
        </p:nvPicPr>
        <p:blipFill>
          <a:blip r:embed="rId3">
            <a:alphaModFix/>
          </a:blip>
          <a:stretch>
            <a:fillRect/>
          </a:stretch>
        </p:blipFill>
        <p:spPr>
          <a:xfrm>
            <a:off x="4168550" y="1681674"/>
            <a:ext cx="4823049" cy="4399975"/>
          </a:xfrm>
          <a:prstGeom prst="rect">
            <a:avLst/>
          </a:prstGeom>
          <a:noFill/>
          <a:ln>
            <a:noFill/>
          </a:ln>
        </p:spPr>
      </p:pic>
      <p:sp>
        <p:nvSpPr>
          <p:cNvPr id="303" name="Google Shape;303;g6be4fbb3c9_2_50"/>
          <p:cNvSpPr/>
          <p:nvPr/>
        </p:nvSpPr>
        <p:spPr>
          <a:xfrm>
            <a:off x="1097700" y="6063450"/>
            <a:ext cx="6914100" cy="53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Only the basic image analysis functions are featured in the MVP, just enough to allow us to collect real data.</a:t>
            </a:r>
            <a:endParaRPr b="1" i="0" sz="1400" u="none" cap="none" strike="noStrike">
              <a:solidFill>
                <a:srgbClr val="000000"/>
              </a:solidFill>
              <a:latin typeface="Times New Roman"/>
              <a:ea typeface="Times New Roman"/>
              <a:cs typeface="Times New Roman"/>
              <a:sym typeface="Times New Roman"/>
            </a:endParaRPr>
          </a:p>
        </p:txBody>
      </p:sp>
      <p:sp>
        <p:nvSpPr>
          <p:cNvPr id="304" name="Google Shape;304;g6be4fbb3c9_2_50"/>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a:t>
            </a:r>
            <a:endParaRPr sz="1000">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6bc84c4aea_5_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Testing</a:t>
            </a:r>
            <a:endParaRPr/>
          </a:p>
        </p:txBody>
      </p:sp>
      <p:sp>
        <p:nvSpPr>
          <p:cNvPr id="311" name="Google Shape;311;g6bc84c4aea_5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pic>
        <p:nvPicPr>
          <p:cNvPr id="312" name="Google Shape;312;g6bc84c4aea_5_0"/>
          <p:cNvPicPr preferRelativeResize="0"/>
          <p:nvPr/>
        </p:nvPicPr>
        <p:blipFill>
          <a:blip r:embed="rId4">
            <a:alphaModFix/>
          </a:blip>
          <a:stretch>
            <a:fillRect/>
          </a:stretch>
        </p:blipFill>
        <p:spPr>
          <a:xfrm>
            <a:off x="552675" y="1529277"/>
            <a:ext cx="4267875" cy="1776300"/>
          </a:xfrm>
          <a:prstGeom prst="rect">
            <a:avLst/>
          </a:prstGeom>
          <a:noFill/>
          <a:ln>
            <a:noFill/>
          </a:ln>
        </p:spPr>
      </p:pic>
      <p:pic>
        <p:nvPicPr>
          <p:cNvPr id="313" name="Google Shape;313;g6bc84c4aea_5_0"/>
          <p:cNvPicPr preferRelativeResize="0"/>
          <p:nvPr/>
        </p:nvPicPr>
        <p:blipFill>
          <a:blip r:embed="rId5">
            <a:alphaModFix/>
          </a:blip>
          <a:stretch>
            <a:fillRect/>
          </a:stretch>
        </p:blipFill>
        <p:spPr>
          <a:xfrm>
            <a:off x="5701050" y="1529275"/>
            <a:ext cx="3081225" cy="4108301"/>
          </a:xfrm>
          <a:prstGeom prst="rect">
            <a:avLst/>
          </a:prstGeom>
          <a:noFill/>
          <a:ln>
            <a:noFill/>
          </a:ln>
        </p:spPr>
      </p:pic>
      <p:pic>
        <p:nvPicPr>
          <p:cNvPr id="314" name="Google Shape;314;g6bc84c4aea_5_0"/>
          <p:cNvPicPr preferRelativeResize="0"/>
          <p:nvPr/>
        </p:nvPicPr>
        <p:blipFill>
          <a:blip r:embed="rId6">
            <a:alphaModFix/>
          </a:blip>
          <a:stretch>
            <a:fillRect/>
          </a:stretch>
        </p:blipFill>
        <p:spPr>
          <a:xfrm>
            <a:off x="552675" y="3429000"/>
            <a:ext cx="4267874" cy="24742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g6bef9834c6_2_6"/>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Testing</a:t>
            </a:r>
            <a:endParaRPr/>
          </a:p>
        </p:txBody>
      </p:sp>
      <p:sp>
        <p:nvSpPr>
          <p:cNvPr id="321" name="Google Shape;321;g6bef9834c6_2_6"/>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pic>
        <p:nvPicPr>
          <p:cNvPr id="322" name="Google Shape;322;g6bef9834c6_2_6"/>
          <p:cNvPicPr preferRelativeResize="0"/>
          <p:nvPr/>
        </p:nvPicPr>
        <p:blipFill>
          <a:blip r:embed="rId3">
            <a:alphaModFix/>
          </a:blip>
          <a:stretch>
            <a:fillRect/>
          </a:stretch>
        </p:blipFill>
        <p:spPr>
          <a:xfrm>
            <a:off x="415900" y="1364450"/>
            <a:ext cx="3945676" cy="5295300"/>
          </a:xfrm>
          <a:prstGeom prst="rect">
            <a:avLst/>
          </a:prstGeom>
          <a:noFill/>
          <a:ln>
            <a:noFill/>
          </a:ln>
        </p:spPr>
      </p:pic>
      <p:pic>
        <p:nvPicPr>
          <p:cNvPr id="323" name="Google Shape;323;g6bef9834c6_2_6"/>
          <p:cNvPicPr preferRelativeResize="0"/>
          <p:nvPr/>
        </p:nvPicPr>
        <p:blipFill>
          <a:blip r:embed="rId4">
            <a:alphaModFix/>
          </a:blip>
          <a:stretch>
            <a:fillRect/>
          </a:stretch>
        </p:blipFill>
        <p:spPr>
          <a:xfrm>
            <a:off x="4963050" y="1364450"/>
            <a:ext cx="3384876" cy="2538651"/>
          </a:xfrm>
          <a:prstGeom prst="rect">
            <a:avLst/>
          </a:prstGeom>
          <a:noFill/>
          <a:ln>
            <a:noFill/>
          </a:ln>
        </p:spPr>
      </p:pic>
      <p:pic>
        <p:nvPicPr>
          <p:cNvPr id="324" name="Google Shape;324;g6bef9834c6_2_6"/>
          <p:cNvPicPr preferRelativeResize="0"/>
          <p:nvPr/>
        </p:nvPicPr>
        <p:blipFill>
          <a:blip r:embed="rId5">
            <a:alphaModFix/>
          </a:blip>
          <a:stretch>
            <a:fillRect/>
          </a:stretch>
        </p:blipFill>
        <p:spPr>
          <a:xfrm>
            <a:off x="4912976" y="4055501"/>
            <a:ext cx="3431864" cy="25738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6be4fbb3c9_2_62"/>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31" name="Google Shape;331;g6be4fbb3c9_2_62"/>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SSR1.1.1:</a:t>
            </a:r>
            <a:r>
              <a:rPr lang="en-US" sz="2400"/>
              <a:t> The system shall capture RGB images at a resolution of at least 640x480 pixels</a:t>
            </a:r>
            <a:endParaRPr sz="2400"/>
          </a:p>
          <a:p>
            <a:pPr indent="0" lvl="0" marL="0" rtl="0" algn="l">
              <a:spcBef>
                <a:spcPts val="560"/>
              </a:spcBef>
              <a:spcAft>
                <a:spcPts val="0"/>
              </a:spcAft>
              <a:buNone/>
            </a:pPr>
            <a:r>
              <a:rPr lang="en-US" sz="2400" u="sng"/>
              <a:t>Verification:</a:t>
            </a:r>
            <a:r>
              <a:rPr lang="en-US" sz="2400"/>
              <a:t> Inspection</a:t>
            </a:r>
            <a:endParaRPr sz="2400"/>
          </a:p>
          <a:p>
            <a:pPr indent="0" lvl="0" marL="0" rtl="0" algn="l">
              <a:spcBef>
                <a:spcPts val="560"/>
              </a:spcBef>
              <a:spcAft>
                <a:spcPts val="0"/>
              </a:spcAft>
              <a:buNone/>
            </a:pPr>
            <a:r>
              <a:rPr lang="en-US" sz="2400" u="sng"/>
              <a:t>Method: </a:t>
            </a:r>
            <a:r>
              <a:rPr lang="en-US" sz="2400"/>
              <a:t>Check that the images captured meet the resolution requirement</a:t>
            </a:r>
            <a:endParaRPr sz="2400"/>
          </a:p>
          <a:p>
            <a:pPr indent="0" lvl="0" marL="0" rtl="0" algn="l">
              <a:spcBef>
                <a:spcPts val="560"/>
              </a:spcBef>
              <a:spcAft>
                <a:spcPts val="0"/>
              </a:spcAft>
              <a:buClr>
                <a:schemeClr val="dk1"/>
              </a:buClr>
              <a:buSzPts val="1100"/>
              <a:buFont typeface="Arial"/>
              <a:buNone/>
            </a:pPr>
            <a:r>
              <a:rPr lang="en-US" sz="2400" u="sng"/>
              <a:t>Target Value: </a:t>
            </a:r>
            <a:r>
              <a:rPr lang="en-US" sz="2400"/>
              <a:t>640 by 480 pixels</a:t>
            </a:r>
            <a:endParaRPr sz="2400"/>
          </a:p>
          <a:p>
            <a:pPr indent="0" lvl="0" marL="0" rtl="0" algn="l">
              <a:spcBef>
                <a:spcPts val="560"/>
              </a:spcBef>
              <a:spcAft>
                <a:spcPts val="0"/>
              </a:spcAft>
              <a:buNone/>
            </a:pPr>
            <a:r>
              <a:rPr lang="en-US" sz="2400" u="sng"/>
              <a:t>Recorded Value:</a:t>
            </a:r>
            <a:r>
              <a:rPr lang="en-US" sz="2400"/>
              <a:t> 640 by 480 pixels</a:t>
            </a:r>
            <a:endParaRPr sz="2400"/>
          </a:p>
          <a:p>
            <a:pPr indent="0" lvl="0" marL="0" rtl="0" algn="l">
              <a:spcBef>
                <a:spcPts val="560"/>
              </a:spcBef>
              <a:spcAft>
                <a:spcPts val="0"/>
              </a:spcAft>
              <a:buNone/>
            </a:pPr>
            <a:r>
              <a:rPr lang="en-US" sz="2400" u="sng"/>
              <a:t>Pass/Fail:</a:t>
            </a:r>
            <a:r>
              <a:rPr lang="en-US" sz="2400"/>
              <a:t> PASS</a:t>
            </a:r>
            <a:endParaRPr sz="2400"/>
          </a:p>
          <a:p>
            <a:pPr indent="0" lvl="0" marL="0" rtl="0" algn="l">
              <a:spcBef>
                <a:spcPts val="560"/>
              </a:spcBef>
              <a:spcAft>
                <a:spcPts val="0"/>
              </a:spcAft>
              <a:buClr>
                <a:schemeClr val="dk1"/>
              </a:buClr>
              <a:buSzPts val="1100"/>
              <a:buFont typeface="Arial"/>
              <a:buNone/>
            </a:pPr>
            <a:r>
              <a:rPr lang="en-US" sz="2400" u="sng"/>
              <a:t>Conclusions:</a:t>
            </a:r>
            <a:r>
              <a:rPr lang="en-US" sz="2400"/>
              <a:t> RGB camera operates with sufficient resolution to flag seizures in training data</a:t>
            </a:r>
            <a:endParaRPr sz="2400"/>
          </a:p>
        </p:txBody>
      </p:sp>
      <p:sp>
        <p:nvSpPr>
          <p:cNvPr id="332" name="Google Shape;332;g6be4fbb3c9_2_62"/>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333" name="Google Shape;333;g6be4fbb3c9_2_62"/>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a:t>
            </a:r>
            <a:endParaRPr sz="1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90" name="Google Shape;90;p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1" name="Google Shape;91;p3"/>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1" i="0" lang="en-US" sz="1800" u="none" cap="none" strike="noStrike">
                <a:solidFill>
                  <a:srgbClr val="434343"/>
                </a:solidFill>
                <a:latin typeface="Times New Roman"/>
                <a:ea typeface="Times New Roman"/>
                <a:cs typeface="Times New Roman"/>
                <a:sym typeface="Times New Roman"/>
              </a:rPr>
              <a:t>Introduction</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92" name="Google Shape;92;p3"/>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6be4fbb3c9_2_76"/>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40" name="Google Shape;340;g6be4fbb3c9_2_76"/>
          <p:cNvSpPr txBox="1"/>
          <p:nvPr>
            <p:ph idx="1" type="body"/>
          </p:nvPr>
        </p:nvSpPr>
        <p:spPr>
          <a:xfrm>
            <a:off x="554275" y="1511175"/>
            <a:ext cx="80454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SSR1.1.2:</a:t>
            </a:r>
            <a:r>
              <a:rPr lang="en-US" sz="2400"/>
              <a:t> </a:t>
            </a:r>
            <a:r>
              <a:rPr lang="en-US" sz="2400"/>
              <a:t>The system shall capture RGB images at a rate of at least 16 FPS.</a:t>
            </a:r>
            <a:endParaRPr sz="2400"/>
          </a:p>
          <a:p>
            <a:pPr indent="0" lvl="0" marL="0" rtl="0" algn="l">
              <a:spcBef>
                <a:spcPts val="560"/>
              </a:spcBef>
              <a:spcAft>
                <a:spcPts val="0"/>
              </a:spcAft>
              <a:buNone/>
            </a:pPr>
            <a:r>
              <a:rPr lang="en-US" sz="2400" u="sng"/>
              <a:t>Verification:</a:t>
            </a:r>
            <a:r>
              <a:rPr lang="en-US" sz="2400"/>
              <a:t> Test</a:t>
            </a:r>
            <a:endParaRPr sz="2400"/>
          </a:p>
          <a:p>
            <a:pPr indent="0" lvl="0" marL="0" rtl="0" algn="l">
              <a:spcBef>
                <a:spcPts val="560"/>
              </a:spcBef>
              <a:spcAft>
                <a:spcPts val="0"/>
              </a:spcAft>
              <a:buNone/>
            </a:pPr>
            <a:r>
              <a:rPr lang="en-US" sz="2400" u="sng"/>
              <a:t>Method: </a:t>
            </a:r>
            <a:r>
              <a:rPr lang="en-US" sz="2400"/>
              <a:t>Set up the RealSense with image capture software on the RPi4 per test procedure </a:t>
            </a:r>
            <a:r>
              <a:rPr lang="en-US" sz="2400" u="sng">
                <a:solidFill>
                  <a:schemeClr val="hlink"/>
                </a:solidFill>
                <a:hlinkClick action="ppaction://hlinksldjump" r:id="rId3"/>
              </a:rPr>
              <a:t>Img_Cap_T1</a:t>
            </a:r>
            <a:r>
              <a:rPr lang="en-US" sz="2400"/>
              <a:t> using the image capture software (106,100) to count frames captured per second.</a:t>
            </a:r>
            <a:endParaRPr sz="2400"/>
          </a:p>
          <a:p>
            <a:pPr indent="0" lvl="0" marL="0" rtl="0" algn="l">
              <a:spcBef>
                <a:spcPts val="560"/>
              </a:spcBef>
              <a:spcAft>
                <a:spcPts val="0"/>
              </a:spcAft>
              <a:buNone/>
            </a:pPr>
            <a:r>
              <a:rPr lang="en-US" sz="2400" u="sng"/>
              <a:t>Target Value: </a:t>
            </a:r>
            <a:r>
              <a:rPr lang="en-US" sz="2400"/>
              <a:t>&gt;=16 FPS</a:t>
            </a:r>
            <a:endParaRPr sz="2400"/>
          </a:p>
          <a:p>
            <a:pPr indent="0" lvl="0" marL="0" rtl="0" algn="l">
              <a:spcBef>
                <a:spcPts val="560"/>
              </a:spcBef>
              <a:spcAft>
                <a:spcPts val="0"/>
              </a:spcAft>
              <a:buNone/>
            </a:pPr>
            <a:r>
              <a:rPr lang="en-US" sz="2400" u="sng"/>
              <a:t>Recorded Value:</a:t>
            </a:r>
            <a:r>
              <a:rPr lang="en-US" sz="2400"/>
              <a:t> 30.12 FPS</a:t>
            </a:r>
            <a:endParaRPr sz="2400"/>
          </a:p>
          <a:p>
            <a:pPr indent="0" lvl="0" marL="0" rtl="0" algn="l">
              <a:spcBef>
                <a:spcPts val="560"/>
              </a:spcBef>
              <a:spcAft>
                <a:spcPts val="0"/>
              </a:spcAft>
              <a:buNone/>
            </a:pPr>
            <a:r>
              <a:rPr lang="en-US" sz="2400" u="sng"/>
              <a:t>Pass/Fail:</a:t>
            </a:r>
            <a:r>
              <a:rPr lang="en-US" sz="2400"/>
              <a:t> PASS</a:t>
            </a:r>
            <a:endParaRPr sz="2400"/>
          </a:p>
          <a:p>
            <a:pPr indent="0" lvl="0" marL="0" rtl="0" algn="l">
              <a:spcBef>
                <a:spcPts val="560"/>
              </a:spcBef>
              <a:spcAft>
                <a:spcPts val="0"/>
              </a:spcAft>
              <a:buClr>
                <a:schemeClr val="dk1"/>
              </a:buClr>
              <a:buSzPts val="1100"/>
              <a:buFont typeface="Arial"/>
              <a:buNone/>
            </a:pPr>
            <a:r>
              <a:rPr lang="en-US" sz="2400" u="sng"/>
              <a:t>Conclusions:</a:t>
            </a:r>
            <a:r>
              <a:rPr lang="en-US" sz="2400"/>
              <a:t> RGB camera operates at a sufficient frame rate to flag seizures in training data</a:t>
            </a:r>
            <a:endParaRPr sz="2400"/>
          </a:p>
        </p:txBody>
      </p:sp>
      <p:sp>
        <p:nvSpPr>
          <p:cNvPr id="341" name="Google Shape;341;g6be4fbb3c9_2_76"/>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2" name="Google Shape;342;g6be4fbb3c9_2_76"/>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a:t>
            </a:r>
            <a:endParaRPr sz="1000">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g6be4fbb3c9_2_83"/>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49" name="Google Shape;349;g6be4fbb3c9_2_83"/>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u="sng"/>
              <a:t>SSR1.1.3:</a:t>
            </a:r>
            <a:r>
              <a:rPr lang="en-US"/>
              <a:t> The system shall create a depth map of at least 640 by 480 pixels.</a:t>
            </a:r>
            <a:endParaRPr/>
          </a:p>
          <a:p>
            <a:pPr indent="0" lvl="0" marL="0" rtl="0" algn="l">
              <a:spcBef>
                <a:spcPts val="560"/>
              </a:spcBef>
              <a:spcAft>
                <a:spcPts val="0"/>
              </a:spcAft>
              <a:buNone/>
            </a:pPr>
            <a:r>
              <a:rPr lang="en-US" u="sng"/>
              <a:t>Verification:</a:t>
            </a:r>
            <a:r>
              <a:rPr lang="en-US"/>
              <a:t> Inspection</a:t>
            </a:r>
            <a:endParaRPr/>
          </a:p>
          <a:p>
            <a:pPr indent="0" lvl="0" marL="0" rtl="0" algn="l">
              <a:spcBef>
                <a:spcPts val="560"/>
              </a:spcBef>
              <a:spcAft>
                <a:spcPts val="0"/>
              </a:spcAft>
              <a:buNone/>
            </a:pPr>
            <a:r>
              <a:rPr lang="en-US" u="sng"/>
              <a:t>Method: </a:t>
            </a:r>
            <a:r>
              <a:rPr lang="en-US"/>
              <a:t>Check that the depth map captured meet the resolution requirement</a:t>
            </a:r>
            <a:endParaRPr/>
          </a:p>
          <a:p>
            <a:pPr indent="0" lvl="0" marL="0" rtl="0" algn="l">
              <a:spcBef>
                <a:spcPts val="560"/>
              </a:spcBef>
              <a:spcAft>
                <a:spcPts val="0"/>
              </a:spcAft>
              <a:buClr>
                <a:schemeClr val="dk1"/>
              </a:buClr>
              <a:buSzPts val="1100"/>
              <a:buFont typeface="Arial"/>
              <a:buNone/>
            </a:pPr>
            <a:r>
              <a:rPr lang="en-US" u="sng"/>
              <a:t>Target Value: </a:t>
            </a:r>
            <a:r>
              <a:rPr lang="en-US"/>
              <a:t> 640x480 pixels</a:t>
            </a:r>
            <a:endParaRPr/>
          </a:p>
          <a:p>
            <a:pPr indent="0" lvl="0" marL="0" rtl="0" algn="l">
              <a:spcBef>
                <a:spcPts val="560"/>
              </a:spcBef>
              <a:spcAft>
                <a:spcPts val="0"/>
              </a:spcAft>
              <a:buNone/>
            </a:pPr>
            <a:r>
              <a:rPr lang="en-US" u="sng"/>
              <a:t>Recorded Value:</a:t>
            </a:r>
            <a:r>
              <a:rPr lang="en-US"/>
              <a:t>  1280x720 pixels</a:t>
            </a:r>
            <a:endParaRPr/>
          </a:p>
          <a:p>
            <a:pPr indent="0" lvl="0" marL="0" rtl="0" algn="l">
              <a:spcBef>
                <a:spcPts val="560"/>
              </a:spcBef>
              <a:spcAft>
                <a:spcPts val="0"/>
              </a:spcAft>
              <a:buClr>
                <a:schemeClr val="dk1"/>
              </a:buClr>
              <a:buSzPts val="1100"/>
              <a:buFont typeface="Arial"/>
              <a:buNone/>
            </a:pPr>
            <a:r>
              <a:rPr lang="en-US" u="sng"/>
              <a:t>Conclusions:</a:t>
            </a:r>
            <a:r>
              <a:rPr lang="en-US"/>
              <a:t> Depth camera operates with a sufficient resolution to detect seizures</a:t>
            </a:r>
            <a:endParaRPr/>
          </a:p>
        </p:txBody>
      </p:sp>
      <p:sp>
        <p:nvSpPr>
          <p:cNvPr id="350" name="Google Shape;350;g6be4fbb3c9_2_83"/>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1" name="Google Shape;351;g6be4fbb3c9_2_83"/>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g6be4fbb3c9_2_69"/>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MVP Verification: Image Capture</a:t>
            </a:r>
            <a:endParaRPr/>
          </a:p>
        </p:txBody>
      </p:sp>
      <p:sp>
        <p:nvSpPr>
          <p:cNvPr id="358" name="Google Shape;358;g6be4fbb3c9_2_69"/>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SSR1.1.4:</a:t>
            </a:r>
            <a:r>
              <a:rPr lang="en-US" sz="2400"/>
              <a:t>The system shall capture a depth map at a rate of at least 16 FPS.</a:t>
            </a:r>
            <a:endParaRPr sz="2400"/>
          </a:p>
          <a:p>
            <a:pPr indent="0" lvl="0" marL="0" rtl="0" algn="l">
              <a:spcBef>
                <a:spcPts val="560"/>
              </a:spcBef>
              <a:spcAft>
                <a:spcPts val="0"/>
              </a:spcAft>
              <a:buClr>
                <a:schemeClr val="dk1"/>
              </a:buClr>
              <a:buSzPts val="1100"/>
              <a:buFont typeface="Arial"/>
              <a:buNone/>
            </a:pPr>
            <a:r>
              <a:rPr lang="en-US" sz="2400" u="sng"/>
              <a:t>Verification:</a:t>
            </a:r>
            <a:r>
              <a:rPr lang="en-US" sz="2400"/>
              <a:t> Test</a:t>
            </a:r>
            <a:endParaRPr sz="2400"/>
          </a:p>
          <a:p>
            <a:pPr indent="0" lvl="0" marL="0" rtl="0" algn="l">
              <a:spcBef>
                <a:spcPts val="560"/>
              </a:spcBef>
              <a:spcAft>
                <a:spcPts val="0"/>
              </a:spcAft>
              <a:buClr>
                <a:schemeClr val="dk1"/>
              </a:buClr>
              <a:buSzPts val="1100"/>
              <a:buFont typeface="Arial"/>
              <a:buNone/>
            </a:pPr>
            <a:r>
              <a:rPr lang="en-US" sz="2400" u="sng"/>
              <a:t>Method: </a:t>
            </a:r>
            <a:r>
              <a:rPr lang="en-US" sz="2400"/>
              <a:t>Set up the RealSense with image capture software on the laptop per test procedure </a:t>
            </a:r>
            <a:r>
              <a:rPr lang="en-US" sz="2400" u="sng">
                <a:solidFill>
                  <a:schemeClr val="hlink"/>
                </a:solidFill>
                <a:hlinkClick action="ppaction://hlinksldjump" r:id="rId3"/>
              </a:rPr>
              <a:t>Img_Cap_T2</a:t>
            </a:r>
            <a:r>
              <a:rPr lang="en-US" sz="2400"/>
              <a:t> using the image capture software (106,100) to count frames captured per second.</a:t>
            </a:r>
            <a:endParaRPr sz="2400"/>
          </a:p>
          <a:p>
            <a:pPr indent="0" lvl="0" marL="0" rtl="0" algn="l">
              <a:spcBef>
                <a:spcPts val="560"/>
              </a:spcBef>
              <a:spcAft>
                <a:spcPts val="0"/>
              </a:spcAft>
              <a:buClr>
                <a:schemeClr val="dk1"/>
              </a:buClr>
              <a:buSzPts val="1100"/>
              <a:buFont typeface="Arial"/>
              <a:buNone/>
            </a:pPr>
            <a:r>
              <a:rPr lang="en-US" sz="2400" u="sng"/>
              <a:t>Target Value: </a:t>
            </a:r>
            <a:r>
              <a:rPr lang="en-US" sz="2400"/>
              <a:t>&gt;=16 FPS</a:t>
            </a:r>
            <a:endParaRPr sz="2400"/>
          </a:p>
          <a:p>
            <a:pPr indent="0" lvl="0" marL="0" rtl="0" algn="l">
              <a:spcBef>
                <a:spcPts val="560"/>
              </a:spcBef>
              <a:spcAft>
                <a:spcPts val="0"/>
              </a:spcAft>
              <a:buClr>
                <a:schemeClr val="dk1"/>
              </a:buClr>
              <a:buSzPts val="1100"/>
              <a:buFont typeface="Arial"/>
              <a:buNone/>
            </a:pPr>
            <a:r>
              <a:rPr lang="en-US" sz="2400" u="sng"/>
              <a:t>Recorded Value:</a:t>
            </a:r>
            <a:r>
              <a:rPr lang="en-US" sz="2400"/>
              <a:t> 30.12 FPS</a:t>
            </a:r>
            <a:endParaRPr sz="2400"/>
          </a:p>
          <a:p>
            <a:pPr indent="0" lvl="0" marL="0" rtl="0" algn="l">
              <a:spcBef>
                <a:spcPts val="560"/>
              </a:spcBef>
              <a:spcAft>
                <a:spcPts val="0"/>
              </a:spcAft>
              <a:buNone/>
            </a:pPr>
            <a:r>
              <a:rPr lang="en-US" sz="2400" u="sng"/>
              <a:t>Pass/Fail:</a:t>
            </a:r>
            <a:r>
              <a:rPr lang="en-US" sz="2400"/>
              <a:t> PASS</a:t>
            </a:r>
            <a:endParaRPr sz="2400"/>
          </a:p>
          <a:p>
            <a:pPr indent="0" lvl="0" marL="0" rtl="0" algn="l">
              <a:spcBef>
                <a:spcPts val="560"/>
              </a:spcBef>
              <a:spcAft>
                <a:spcPts val="0"/>
              </a:spcAft>
              <a:buClr>
                <a:schemeClr val="dk1"/>
              </a:buClr>
              <a:buSzPts val="1100"/>
              <a:buFont typeface="Arial"/>
              <a:buNone/>
            </a:pPr>
            <a:r>
              <a:rPr lang="en-US" sz="2400" u="sng"/>
              <a:t>Conclusions:</a:t>
            </a:r>
            <a:r>
              <a:rPr lang="en-US" sz="2400"/>
              <a:t> Depth camera operates at a sufficient framerate to detect seizures</a:t>
            </a:r>
            <a:endParaRPr sz="2400"/>
          </a:p>
        </p:txBody>
      </p:sp>
      <p:sp>
        <p:nvSpPr>
          <p:cNvPr id="359" name="Google Shape;359;g6be4fbb3c9_2_69"/>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360" name="Google Shape;360;g6be4fbb3c9_2_69"/>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g6be4fbb3c9_2_9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67" name="Google Shape;367;g6be4fbb3c9_2_90"/>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a:t>
            </a:r>
            <a:r>
              <a:rPr lang="en-US" sz="2400" u="sng"/>
              <a:t>R1.1.5:</a:t>
            </a:r>
            <a:r>
              <a:rPr lang="en-US" sz="2400"/>
              <a:t> </a:t>
            </a:r>
            <a:r>
              <a:rPr lang="en-US" sz="2400"/>
              <a:t>The system shall be able to save the images and depth maps captured.</a:t>
            </a:r>
            <a:endParaRPr sz="2400"/>
          </a:p>
          <a:p>
            <a:pPr indent="0" lvl="0" marL="0" rtl="0" algn="l">
              <a:spcBef>
                <a:spcPts val="560"/>
              </a:spcBef>
              <a:spcAft>
                <a:spcPts val="0"/>
              </a:spcAft>
              <a:buNone/>
            </a:pPr>
            <a:r>
              <a:rPr lang="en-US" sz="2400" u="sng"/>
              <a:t>Verification:</a:t>
            </a:r>
            <a:r>
              <a:rPr lang="en-US" sz="2400"/>
              <a:t> Inspection</a:t>
            </a:r>
            <a:endParaRPr sz="2400"/>
          </a:p>
          <a:p>
            <a:pPr indent="0" lvl="0" marL="0" rtl="0" algn="l">
              <a:spcBef>
                <a:spcPts val="560"/>
              </a:spcBef>
              <a:spcAft>
                <a:spcPts val="0"/>
              </a:spcAft>
              <a:buNone/>
            </a:pPr>
            <a:r>
              <a:rPr lang="en-US" sz="2400" u="sng"/>
              <a:t>Method: </a:t>
            </a:r>
            <a:r>
              <a:rPr lang="en-US" sz="2400"/>
              <a:t>Check that the system saves can save files to the hard drive</a:t>
            </a:r>
            <a:endParaRPr sz="2400"/>
          </a:p>
          <a:p>
            <a:pPr indent="0" lvl="0" marL="0" rtl="0" algn="l">
              <a:spcBef>
                <a:spcPts val="560"/>
              </a:spcBef>
              <a:spcAft>
                <a:spcPts val="0"/>
              </a:spcAft>
              <a:buNone/>
            </a:pPr>
            <a:r>
              <a:rPr lang="en-US" sz="2400" u="sng"/>
              <a:t>Pass/Fail</a:t>
            </a:r>
            <a:r>
              <a:rPr lang="en-US" sz="2400"/>
              <a:t>: PASS</a:t>
            </a:r>
            <a:endParaRPr sz="2400"/>
          </a:p>
          <a:p>
            <a:pPr indent="0" lvl="0" marL="0" rtl="0" algn="l">
              <a:spcBef>
                <a:spcPts val="560"/>
              </a:spcBef>
              <a:spcAft>
                <a:spcPts val="0"/>
              </a:spcAft>
              <a:buNone/>
            </a:pPr>
            <a:r>
              <a:rPr lang="en-US" sz="2400" u="sng"/>
              <a:t>Conclusions</a:t>
            </a:r>
            <a:r>
              <a:rPr lang="en-US" sz="2400"/>
              <a:t>: System successfully saves .bag files that contain the images and depth maps to the hard drive</a:t>
            </a:r>
            <a:endParaRPr sz="2400"/>
          </a:p>
        </p:txBody>
      </p:sp>
      <p:sp>
        <p:nvSpPr>
          <p:cNvPr id="368" name="Google Shape;368;g6be4fbb3c9_2_9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9" name="Google Shape;369;g6be4fbb3c9_2_90"/>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6be4fbb3c9_2_139"/>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76" name="Google Shape;376;g6be4fbb3c9_2_139"/>
          <p:cNvSpPr txBox="1"/>
          <p:nvPr>
            <p:ph idx="1" type="body"/>
          </p:nvPr>
        </p:nvSpPr>
        <p:spPr>
          <a:xfrm>
            <a:off x="554273" y="13587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a:t>
            </a:r>
            <a:r>
              <a:rPr lang="en-US" sz="2400" u="sng"/>
              <a:t>R1.5.1:</a:t>
            </a:r>
            <a:r>
              <a:rPr lang="en-US" sz="2400"/>
              <a:t> </a:t>
            </a:r>
            <a:r>
              <a:rPr lang="en-US" sz="2400"/>
              <a:t>The Image Capture subsystem shall be able to gather relevant data in low light conditions. </a:t>
            </a:r>
            <a:endParaRPr sz="2400"/>
          </a:p>
          <a:p>
            <a:pPr indent="0" lvl="0" marL="0" rtl="0" algn="l">
              <a:spcBef>
                <a:spcPts val="560"/>
              </a:spcBef>
              <a:spcAft>
                <a:spcPts val="0"/>
              </a:spcAft>
              <a:buNone/>
            </a:pPr>
            <a:r>
              <a:rPr lang="en-US" sz="2400" u="sng"/>
              <a:t>Verification:</a:t>
            </a:r>
            <a:r>
              <a:rPr lang="en-US" sz="2400"/>
              <a:t> Test</a:t>
            </a:r>
            <a:endParaRPr sz="2400"/>
          </a:p>
          <a:p>
            <a:pPr indent="0" lvl="0" marL="0" rtl="0" algn="l">
              <a:spcBef>
                <a:spcPts val="560"/>
              </a:spcBef>
              <a:spcAft>
                <a:spcPts val="0"/>
              </a:spcAft>
              <a:buNone/>
            </a:pPr>
            <a:r>
              <a:rPr lang="en-US" sz="2400" u="sng"/>
              <a:t>Method: </a:t>
            </a:r>
            <a:r>
              <a:rPr lang="en-US" sz="2400"/>
              <a:t>Set up the RealSense with image capture and analysis software on the laptop per test procedure Img_Cap_T3. The tester will ensure the images captured are sufficient for analysis.</a:t>
            </a:r>
            <a:endParaRPr sz="2400"/>
          </a:p>
          <a:p>
            <a:pPr indent="0" lvl="0" marL="0" rtl="0" algn="l">
              <a:spcBef>
                <a:spcPts val="560"/>
              </a:spcBef>
              <a:spcAft>
                <a:spcPts val="0"/>
              </a:spcAft>
              <a:buNone/>
            </a:pPr>
            <a:r>
              <a:rPr lang="en-US" sz="2400" u="sng"/>
              <a:t>Target Value: </a:t>
            </a:r>
            <a:r>
              <a:rPr lang="en-US" sz="2400"/>
              <a:t>10/10</a:t>
            </a:r>
            <a:endParaRPr sz="2400"/>
          </a:p>
          <a:p>
            <a:pPr indent="0" lvl="0" marL="0" rtl="0" algn="l">
              <a:spcBef>
                <a:spcPts val="560"/>
              </a:spcBef>
              <a:spcAft>
                <a:spcPts val="0"/>
              </a:spcAft>
              <a:buNone/>
            </a:pPr>
            <a:r>
              <a:rPr lang="en-US" sz="2400" u="sng"/>
              <a:t>Recorded Value:</a:t>
            </a:r>
            <a:r>
              <a:rPr lang="en-US" sz="2400"/>
              <a:t> 10/10</a:t>
            </a:r>
            <a:endParaRPr sz="2400"/>
          </a:p>
          <a:p>
            <a:pPr indent="0" lvl="0" marL="0" rtl="0" algn="l">
              <a:spcBef>
                <a:spcPts val="560"/>
              </a:spcBef>
              <a:spcAft>
                <a:spcPts val="0"/>
              </a:spcAft>
              <a:buNone/>
            </a:pPr>
            <a:r>
              <a:rPr lang="en-US" sz="2400" u="sng"/>
              <a:t>Pass/Fail: PASS</a:t>
            </a:r>
            <a:endParaRPr sz="2400" u="sng"/>
          </a:p>
          <a:p>
            <a:pPr indent="0" lvl="0" marL="0" rtl="0" algn="l">
              <a:spcBef>
                <a:spcPts val="560"/>
              </a:spcBef>
              <a:spcAft>
                <a:spcPts val="0"/>
              </a:spcAft>
              <a:buNone/>
            </a:pPr>
            <a:r>
              <a:rPr lang="en-US" sz="2400" u="sng"/>
              <a:t>Conclusions:</a:t>
            </a:r>
            <a:r>
              <a:rPr lang="en-US" sz="2400"/>
              <a:t> The</a:t>
            </a:r>
            <a:r>
              <a:rPr lang="en-US" sz="2400"/>
              <a:t> motion detection algorithm successfully detected motion every time it was tested in low light conditions </a:t>
            </a:r>
            <a:endParaRPr sz="2400"/>
          </a:p>
          <a:p>
            <a:pPr indent="0" lvl="0" marL="0" rtl="0" algn="l">
              <a:spcBef>
                <a:spcPts val="560"/>
              </a:spcBef>
              <a:spcAft>
                <a:spcPts val="0"/>
              </a:spcAft>
              <a:buNone/>
            </a:pPr>
            <a:r>
              <a:t/>
            </a:r>
            <a:endParaRPr sz="2400"/>
          </a:p>
          <a:p>
            <a:pPr indent="0" lvl="0" marL="0" rtl="0" algn="l">
              <a:spcBef>
                <a:spcPts val="560"/>
              </a:spcBef>
              <a:spcAft>
                <a:spcPts val="0"/>
              </a:spcAft>
              <a:buNone/>
            </a:pPr>
            <a:r>
              <a:t/>
            </a:r>
            <a:endParaRPr sz="2400"/>
          </a:p>
        </p:txBody>
      </p:sp>
      <p:sp>
        <p:nvSpPr>
          <p:cNvPr id="377" name="Google Shape;377;g6be4fbb3c9_2_139"/>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8" name="Google Shape;378;g6be4fbb3c9_2_139"/>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g6bef9834c6_0_12"/>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385" name="Google Shape;385;g6bef9834c6_0_12"/>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SSR1.5.2:</a:t>
            </a:r>
            <a:r>
              <a:rPr lang="en-US" sz="2400"/>
              <a:t> </a:t>
            </a:r>
            <a:r>
              <a:rPr lang="en-US" sz="2400"/>
              <a:t>The Image Capture  subsystem shall operate in room-ambient conditions</a:t>
            </a:r>
            <a:endParaRPr sz="2400"/>
          </a:p>
          <a:p>
            <a:pPr indent="0" lvl="0" marL="0" rtl="0" algn="l">
              <a:spcBef>
                <a:spcPts val="560"/>
              </a:spcBef>
              <a:spcAft>
                <a:spcPts val="0"/>
              </a:spcAft>
              <a:buNone/>
            </a:pPr>
            <a:r>
              <a:rPr lang="en-US" sz="2400" u="sng"/>
              <a:t>Verification:</a:t>
            </a:r>
            <a:r>
              <a:rPr lang="en-US" sz="2400"/>
              <a:t> Inspection</a:t>
            </a:r>
            <a:endParaRPr sz="2400"/>
          </a:p>
          <a:p>
            <a:pPr indent="0" lvl="0" marL="0" rtl="0" algn="l">
              <a:spcBef>
                <a:spcPts val="560"/>
              </a:spcBef>
              <a:spcAft>
                <a:spcPts val="0"/>
              </a:spcAft>
              <a:buNone/>
            </a:pPr>
            <a:r>
              <a:rPr lang="en-US" sz="2400" u="sng"/>
              <a:t>Method: </a:t>
            </a:r>
            <a:r>
              <a:rPr lang="en-US" sz="2400"/>
              <a:t>Check Intel RealSense Data Sheet 337029-007 for operational temperature range </a:t>
            </a:r>
            <a:r>
              <a:rPr lang="en-US" sz="2400"/>
              <a:t>70 ± 3  °F</a:t>
            </a:r>
            <a:r>
              <a:rPr lang="en-US" sz="2400"/>
              <a:t> (21.11 ± ˜1.6 °C)</a:t>
            </a:r>
            <a:endParaRPr sz="2400"/>
          </a:p>
          <a:p>
            <a:pPr indent="0" lvl="0" marL="0" rtl="0" algn="l">
              <a:spcBef>
                <a:spcPts val="560"/>
              </a:spcBef>
              <a:spcAft>
                <a:spcPts val="0"/>
              </a:spcAft>
              <a:buNone/>
            </a:pPr>
            <a:r>
              <a:rPr lang="en-US" sz="2400" u="sng"/>
              <a:t>Pass/Fail: </a:t>
            </a:r>
            <a:r>
              <a:rPr lang="en-US" sz="2400"/>
              <a:t>Pass</a:t>
            </a:r>
            <a:endParaRPr sz="2400"/>
          </a:p>
          <a:p>
            <a:pPr indent="0" lvl="0" marL="0" rtl="0" algn="l">
              <a:spcBef>
                <a:spcPts val="560"/>
              </a:spcBef>
              <a:spcAft>
                <a:spcPts val="0"/>
              </a:spcAft>
              <a:buNone/>
            </a:pPr>
            <a:r>
              <a:t/>
            </a:r>
            <a:endParaRPr sz="2400" u="sng"/>
          </a:p>
        </p:txBody>
      </p:sp>
      <p:sp>
        <p:nvSpPr>
          <p:cNvPr id="386" name="Google Shape;386;g6bef9834c6_0_12"/>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87" name="Google Shape;387;g6bef9834c6_0_12"/>
          <p:cNvPicPr preferRelativeResize="0"/>
          <p:nvPr/>
        </p:nvPicPr>
        <p:blipFill>
          <a:blip r:embed="rId3">
            <a:alphaModFix/>
          </a:blip>
          <a:stretch>
            <a:fillRect/>
          </a:stretch>
        </p:blipFill>
        <p:spPr>
          <a:xfrm>
            <a:off x="554263" y="4478075"/>
            <a:ext cx="7381875" cy="2171700"/>
          </a:xfrm>
          <a:prstGeom prst="rect">
            <a:avLst/>
          </a:prstGeom>
          <a:noFill/>
          <a:ln>
            <a:noFill/>
          </a:ln>
        </p:spPr>
      </p:pic>
      <p:sp>
        <p:nvSpPr>
          <p:cNvPr id="388" name="Google Shape;388;g6bef9834c6_0_12"/>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g6be4fbb3c9_2_97"/>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Analysis</a:t>
            </a:r>
            <a:endParaRPr/>
          </a:p>
        </p:txBody>
      </p:sp>
      <p:sp>
        <p:nvSpPr>
          <p:cNvPr id="395" name="Google Shape;395;g6be4fbb3c9_2_97"/>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200" u="sng"/>
              <a:t>SSR1.2.</a:t>
            </a:r>
            <a:r>
              <a:rPr lang="en-US" sz="2200" u="sng"/>
              <a:t>1:</a:t>
            </a:r>
            <a:r>
              <a:rPr lang="en-US" sz="2200"/>
              <a:t>The system shall perform the motion detection algorithm at rate of at least 16 FPS. </a:t>
            </a:r>
            <a:endParaRPr sz="2200"/>
          </a:p>
          <a:p>
            <a:pPr indent="0" lvl="0" marL="0" rtl="0" algn="l">
              <a:spcBef>
                <a:spcPts val="560"/>
              </a:spcBef>
              <a:spcAft>
                <a:spcPts val="0"/>
              </a:spcAft>
              <a:buNone/>
            </a:pPr>
            <a:r>
              <a:rPr lang="en-US" sz="2200" u="sng"/>
              <a:t>Verification:</a:t>
            </a:r>
            <a:r>
              <a:rPr lang="en-US" sz="2200"/>
              <a:t> Test</a:t>
            </a:r>
            <a:endParaRPr sz="2200"/>
          </a:p>
          <a:p>
            <a:pPr indent="0" lvl="0" marL="0" rtl="0" algn="l">
              <a:spcBef>
                <a:spcPts val="560"/>
              </a:spcBef>
              <a:spcAft>
                <a:spcPts val="0"/>
              </a:spcAft>
              <a:buNone/>
            </a:pPr>
            <a:r>
              <a:rPr lang="en-US" sz="2200" u="sng"/>
              <a:t>Method: </a:t>
            </a:r>
            <a:r>
              <a:rPr lang="en-US" sz="2200"/>
              <a:t>Set up the RealSense with image capture </a:t>
            </a:r>
            <a:r>
              <a:rPr lang="en-US" sz="2200"/>
              <a:t>(106,100) and analysis </a:t>
            </a:r>
            <a:r>
              <a:rPr lang="en-US" sz="2200"/>
              <a:t>software on the laptop per test procedure </a:t>
            </a:r>
            <a:r>
              <a:rPr lang="en-US" sz="2200" u="sng">
                <a:solidFill>
                  <a:schemeClr val="hlink"/>
                </a:solidFill>
                <a:hlinkClick action="ppaction://hlinksldjump" r:id="rId3"/>
              </a:rPr>
              <a:t>Img_Ana_T1</a:t>
            </a:r>
            <a:r>
              <a:rPr lang="en-US" sz="2200"/>
              <a:t> using the Motion Detection Software </a:t>
            </a:r>
            <a:r>
              <a:rPr lang="en-US" sz="2200"/>
              <a:t>(106,200) </a:t>
            </a:r>
            <a:r>
              <a:rPr lang="en-US" sz="2200"/>
              <a:t>software to count frames </a:t>
            </a:r>
            <a:r>
              <a:rPr lang="en-US" sz="2200"/>
              <a:t>analyzed</a:t>
            </a:r>
            <a:r>
              <a:rPr lang="en-US" sz="2200"/>
              <a:t> per second.</a:t>
            </a:r>
            <a:endParaRPr sz="2200"/>
          </a:p>
          <a:p>
            <a:pPr indent="0" lvl="0" marL="0" rtl="0" algn="l">
              <a:spcBef>
                <a:spcPts val="560"/>
              </a:spcBef>
              <a:spcAft>
                <a:spcPts val="0"/>
              </a:spcAft>
              <a:buNone/>
            </a:pPr>
            <a:r>
              <a:rPr lang="en-US" sz="2200" u="sng"/>
              <a:t>Target Value: </a:t>
            </a:r>
            <a:r>
              <a:rPr lang="en-US" sz="2200"/>
              <a:t>&gt;=16 FPS</a:t>
            </a:r>
            <a:endParaRPr sz="2200"/>
          </a:p>
          <a:p>
            <a:pPr indent="0" lvl="0" marL="0" rtl="0" algn="l">
              <a:spcBef>
                <a:spcPts val="560"/>
              </a:spcBef>
              <a:spcAft>
                <a:spcPts val="0"/>
              </a:spcAft>
              <a:buNone/>
            </a:pPr>
            <a:r>
              <a:rPr lang="en-US" sz="2200" u="sng"/>
              <a:t>Recorded Value:</a:t>
            </a:r>
            <a:r>
              <a:rPr lang="en-US" sz="2200"/>
              <a:t> 79 FPS (average)</a:t>
            </a:r>
            <a:endParaRPr sz="2200"/>
          </a:p>
          <a:p>
            <a:pPr indent="0" lvl="0" marL="0" rtl="0" algn="l">
              <a:spcBef>
                <a:spcPts val="560"/>
              </a:spcBef>
              <a:spcAft>
                <a:spcPts val="0"/>
              </a:spcAft>
              <a:buNone/>
            </a:pPr>
            <a:r>
              <a:rPr lang="en-US" sz="2200" u="sng"/>
              <a:t>Pass/Fail: PASS</a:t>
            </a:r>
            <a:endParaRPr sz="2200" u="sng"/>
          </a:p>
          <a:p>
            <a:pPr indent="0" lvl="0" marL="0" rtl="0" algn="l">
              <a:spcBef>
                <a:spcPts val="560"/>
              </a:spcBef>
              <a:spcAft>
                <a:spcPts val="0"/>
              </a:spcAft>
              <a:buNone/>
            </a:pPr>
            <a:r>
              <a:rPr lang="en-US" sz="2200" u="sng"/>
              <a:t>Conclusions:</a:t>
            </a:r>
            <a:r>
              <a:rPr lang="en-US" sz="2200"/>
              <a:t> Frame rate of processing is variable but sufficient for the motion detection to process faster than videos are recorded</a:t>
            </a:r>
            <a:endParaRPr sz="2400"/>
          </a:p>
        </p:txBody>
      </p:sp>
      <p:sp>
        <p:nvSpPr>
          <p:cNvPr id="396" name="Google Shape;396;g6be4fbb3c9_2_97"/>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7" name="Google Shape;397;g6be4fbb3c9_2_97"/>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g6be4fbb3c9_2_111"/>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a:t>
            </a:r>
            <a:r>
              <a:rPr lang="en-US"/>
              <a:t>Analysis</a:t>
            </a:r>
            <a:endParaRPr/>
          </a:p>
        </p:txBody>
      </p:sp>
      <p:sp>
        <p:nvSpPr>
          <p:cNvPr id="404" name="Google Shape;404;g6be4fbb3c9_2_111"/>
          <p:cNvSpPr txBox="1"/>
          <p:nvPr>
            <p:ph idx="1" type="body"/>
          </p:nvPr>
        </p:nvSpPr>
        <p:spPr>
          <a:xfrm>
            <a:off x="554273" y="1130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200" u="sng"/>
              <a:t>SSR1.3.1:</a:t>
            </a:r>
            <a:r>
              <a:rPr lang="en-US" sz="2200"/>
              <a:t>The system shall detect motion on data from the Image Capture subsystem.  </a:t>
            </a:r>
            <a:endParaRPr sz="2200"/>
          </a:p>
          <a:p>
            <a:pPr indent="0" lvl="0" marL="0" rtl="0" algn="l">
              <a:spcBef>
                <a:spcPts val="560"/>
              </a:spcBef>
              <a:spcAft>
                <a:spcPts val="0"/>
              </a:spcAft>
              <a:buNone/>
            </a:pPr>
            <a:r>
              <a:rPr lang="en-US" sz="2200" u="sng"/>
              <a:t>Verification:</a:t>
            </a:r>
            <a:r>
              <a:rPr lang="en-US" sz="2200"/>
              <a:t> Test</a:t>
            </a:r>
            <a:endParaRPr sz="2200"/>
          </a:p>
          <a:p>
            <a:pPr indent="0" lvl="0" marL="0" rtl="0" algn="l">
              <a:spcBef>
                <a:spcPts val="560"/>
              </a:spcBef>
              <a:spcAft>
                <a:spcPts val="0"/>
              </a:spcAft>
              <a:buNone/>
            </a:pPr>
            <a:r>
              <a:rPr lang="en-US" sz="2200" u="sng"/>
              <a:t>Method: </a:t>
            </a:r>
            <a:r>
              <a:rPr lang="en-US" sz="2200"/>
              <a:t>Set up the RealSense with image capture </a:t>
            </a:r>
            <a:r>
              <a:rPr lang="en-US" sz="2200"/>
              <a:t>(106,100) and analysis </a:t>
            </a:r>
            <a:r>
              <a:rPr lang="en-US" sz="2200"/>
              <a:t>software </a:t>
            </a:r>
            <a:r>
              <a:rPr lang="en-US" sz="2200"/>
              <a:t>(106,200) </a:t>
            </a:r>
            <a:r>
              <a:rPr lang="en-US" sz="2200"/>
              <a:t>on the laptop per test procedure </a:t>
            </a:r>
            <a:r>
              <a:rPr lang="en-US" sz="2200" u="sng">
                <a:solidFill>
                  <a:schemeClr val="hlink"/>
                </a:solidFill>
                <a:hlinkClick action="ppaction://hlinksldjump" r:id="rId3"/>
              </a:rPr>
              <a:t>Img_Ana_T2</a:t>
            </a:r>
            <a:r>
              <a:rPr lang="en-US" sz="2200"/>
              <a:t>. The tester will track how many times the system correctly detects motion when expected.</a:t>
            </a:r>
            <a:endParaRPr sz="2200"/>
          </a:p>
          <a:p>
            <a:pPr indent="0" lvl="0" marL="0" rtl="0" algn="l">
              <a:spcBef>
                <a:spcPts val="560"/>
              </a:spcBef>
              <a:spcAft>
                <a:spcPts val="0"/>
              </a:spcAft>
              <a:buNone/>
            </a:pPr>
            <a:r>
              <a:rPr lang="en-US" sz="2200" u="sng"/>
              <a:t>Target Value: </a:t>
            </a:r>
            <a:r>
              <a:rPr lang="en-US" sz="2200"/>
              <a:t>10/10</a:t>
            </a:r>
            <a:endParaRPr sz="2200"/>
          </a:p>
          <a:p>
            <a:pPr indent="0" lvl="0" marL="0" rtl="0" algn="l">
              <a:spcBef>
                <a:spcPts val="560"/>
              </a:spcBef>
              <a:spcAft>
                <a:spcPts val="0"/>
              </a:spcAft>
              <a:buNone/>
            </a:pPr>
            <a:r>
              <a:rPr lang="en-US" sz="2200" u="sng"/>
              <a:t>Recorded Value:</a:t>
            </a:r>
            <a:r>
              <a:rPr lang="en-US" sz="2200"/>
              <a:t> 10/10</a:t>
            </a:r>
            <a:endParaRPr sz="2200"/>
          </a:p>
          <a:p>
            <a:pPr indent="0" lvl="0" marL="0" rtl="0" algn="l">
              <a:spcBef>
                <a:spcPts val="560"/>
              </a:spcBef>
              <a:spcAft>
                <a:spcPts val="0"/>
              </a:spcAft>
              <a:buNone/>
            </a:pPr>
            <a:r>
              <a:rPr lang="en-US" sz="2200" u="sng"/>
              <a:t>Pass/Fail</a:t>
            </a:r>
            <a:r>
              <a:rPr lang="en-US" sz="2200" u="sng"/>
              <a:t>: </a:t>
            </a:r>
            <a:r>
              <a:rPr lang="en-US" sz="2200"/>
              <a:t>PASS</a:t>
            </a:r>
            <a:endParaRPr sz="2200"/>
          </a:p>
          <a:p>
            <a:pPr indent="0" lvl="0" marL="0" rtl="0" algn="l">
              <a:spcBef>
                <a:spcPts val="560"/>
              </a:spcBef>
              <a:spcAft>
                <a:spcPts val="0"/>
              </a:spcAft>
              <a:buNone/>
            </a:pPr>
            <a:r>
              <a:rPr lang="en-US" sz="2200" u="sng"/>
              <a:t>Conclusions:</a:t>
            </a:r>
            <a:r>
              <a:rPr lang="en-US" sz="2200"/>
              <a:t> Image analysis subsystem succesfully detected motion every time it was tested independent from </a:t>
            </a:r>
            <a:r>
              <a:rPr lang="en-US" sz="2200"/>
              <a:t>conditions</a:t>
            </a:r>
            <a:endParaRPr sz="2400"/>
          </a:p>
        </p:txBody>
      </p:sp>
      <p:sp>
        <p:nvSpPr>
          <p:cNvPr id="405" name="Google Shape;405;g6be4fbb3c9_2_11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6" name="Google Shape;406;g6be4fbb3c9_2_111"/>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g6be4fbb3c9_2_118"/>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Analysis</a:t>
            </a:r>
            <a:endParaRPr/>
          </a:p>
        </p:txBody>
      </p:sp>
      <p:sp>
        <p:nvSpPr>
          <p:cNvPr id="413" name="Google Shape;413;g6be4fbb3c9_2_118"/>
          <p:cNvSpPr txBox="1"/>
          <p:nvPr>
            <p:ph idx="1" type="body"/>
          </p:nvPr>
        </p:nvSpPr>
        <p:spPr>
          <a:xfrm>
            <a:off x="554275" y="1511176"/>
            <a:ext cx="8228100" cy="5695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200" u="sng"/>
              <a:t>SSR1.3.2:</a:t>
            </a:r>
            <a:r>
              <a:rPr lang="en-US" sz="2200"/>
              <a:t> The system shall detect motion through a bedsheet.</a:t>
            </a:r>
            <a:r>
              <a:rPr lang="en-US" sz="2200"/>
              <a:t>  </a:t>
            </a:r>
            <a:endParaRPr sz="2200"/>
          </a:p>
          <a:p>
            <a:pPr indent="0" lvl="0" marL="0" rtl="0" algn="l">
              <a:spcBef>
                <a:spcPts val="560"/>
              </a:spcBef>
              <a:spcAft>
                <a:spcPts val="0"/>
              </a:spcAft>
              <a:buNone/>
            </a:pPr>
            <a:r>
              <a:rPr lang="en-US" sz="2200" u="sng"/>
              <a:t>Verification:</a:t>
            </a:r>
            <a:r>
              <a:rPr lang="en-US" sz="2200"/>
              <a:t> Test</a:t>
            </a:r>
            <a:endParaRPr sz="2200"/>
          </a:p>
          <a:p>
            <a:pPr indent="0" lvl="0" marL="0" rtl="0" algn="l">
              <a:spcBef>
                <a:spcPts val="560"/>
              </a:spcBef>
              <a:spcAft>
                <a:spcPts val="0"/>
              </a:spcAft>
              <a:buNone/>
            </a:pPr>
            <a:r>
              <a:rPr lang="en-US" sz="2200" u="sng"/>
              <a:t>Method: </a:t>
            </a:r>
            <a:r>
              <a:rPr lang="en-US" sz="2200"/>
              <a:t>Set up the RealSense with image capture </a:t>
            </a:r>
            <a:r>
              <a:rPr lang="en-US" sz="2200"/>
              <a:t>(106,100) and analysis </a:t>
            </a:r>
            <a:r>
              <a:rPr lang="en-US" sz="2200"/>
              <a:t>software </a:t>
            </a:r>
            <a:r>
              <a:rPr lang="en-US" sz="2200"/>
              <a:t>(106,200)</a:t>
            </a:r>
            <a:r>
              <a:rPr lang="en-US" sz="2200"/>
              <a:t> on the laptop per test procedure </a:t>
            </a:r>
            <a:r>
              <a:rPr lang="en-US" sz="2200" u="sng">
                <a:solidFill>
                  <a:schemeClr val="hlink"/>
                </a:solidFill>
                <a:hlinkClick action="ppaction://hlinksldjump" r:id="rId3"/>
              </a:rPr>
              <a:t>Img_Ana_T3</a:t>
            </a:r>
            <a:r>
              <a:rPr lang="en-US" sz="2200"/>
              <a:t>. The tester will track how many times the system correctly detects motion when expected.</a:t>
            </a:r>
            <a:endParaRPr sz="2200"/>
          </a:p>
          <a:p>
            <a:pPr indent="0" lvl="0" marL="0" rtl="0" algn="l">
              <a:spcBef>
                <a:spcPts val="560"/>
              </a:spcBef>
              <a:spcAft>
                <a:spcPts val="0"/>
              </a:spcAft>
              <a:buNone/>
            </a:pPr>
            <a:r>
              <a:rPr lang="en-US" sz="2200" u="sng"/>
              <a:t>Target Value: </a:t>
            </a:r>
            <a:r>
              <a:rPr lang="en-US" sz="2200"/>
              <a:t>10/10</a:t>
            </a:r>
            <a:endParaRPr sz="2200"/>
          </a:p>
          <a:p>
            <a:pPr indent="0" lvl="0" marL="0" rtl="0" algn="l">
              <a:spcBef>
                <a:spcPts val="560"/>
              </a:spcBef>
              <a:spcAft>
                <a:spcPts val="0"/>
              </a:spcAft>
              <a:buNone/>
            </a:pPr>
            <a:r>
              <a:rPr lang="en-US" sz="2200" u="sng"/>
              <a:t>Recorded Value:</a:t>
            </a:r>
            <a:r>
              <a:rPr lang="en-US" sz="2200"/>
              <a:t> 10/10</a:t>
            </a:r>
            <a:endParaRPr sz="2200"/>
          </a:p>
          <a:p>
            <a:pPr indent="0" lvl="0" marL="0" rtl="0" algn="l">
              <a:spcBef>
                <a:spcPts val="560"/>
              </a:spcBef>
              <a:spcAft>
                <a:spcPts val="0"/>
              </a:spcAft>
              <a:buNone/>
            </a:pPr>
            <a:r>
              <a:rPr lang="en-US" sz="2200" u="sng"/>
              <a:t>Pass/Fail:</a:t>
            </a:r>
            <a:r>
              <a:rPr lang="en-US" sz="2200"/>
              <a:t> PASS</a:t>
            </a:r>
            <a:endParaRPr sz="2200"/>
          </a:p>
          <a:p>
            <a:pPr indent="0" lvl="0" marL="0" rtl="0" algn="l">
              <a:spcBef>
                <a:spcPts val="560"/>
              </a:spcBef>
              <a:spcAft>
                <a:spcPts val="0"/>
              </a:spcAft>
              <a:buNone/>
            </a:pPr>
            <a:r>
              <a:rPr lang="en-US" sz="2200" u="sng"/>
              <a:t>Conclusions:</a:t>
            </a:r>
            <a:r>
              <a:rPr lang="en-US" sz="2200"/>
              <a:t> The image analysis subsystem identified motion under the sheets every time it was tested</a:t>
            </a:r>
            <a:endParaRPr sz="2400"/>
          </a:p>
        </p:txBody>
      </p:sp>
      <p:sp>
        <p:nvSpPr>
          <p:cNvPr id="414" name="Google Shape;414;g6be4fbb3c9_2_118"/>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15" name="Google Shape;415;g6be4fbb3c9_2_118"/>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g6bef9834c6_0_2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Image Capture</a:t>
            </a:r>
            <a:endParaRPr/>
          </a:p>
        </p:txBody>
      </p:sp>
      <p:sp>
        <p:nvSpPr>
          <p:cNvPr id="422" name="Google Shape;422;g6bef9834c6_0_20"/>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u="sng"/>
              <a:t>SSR1.5.3:</a:t>
            </a:r>
            <a:r>
              <a:rPr lang="en-US" sz="2400"/>
              <a:t> The Image Capture  subsystem shall operate in room-ambient conditions</a:t>
            </a:r>
            <a:endParaRPr sz="2400"/>
          </a:p>
          <a:p>
            <a:pPr indent="0" lvl="0" marL="0" rtl="0" algn="l">
              <a:spcBef>
                <a:spcPts val="560"/>
              </a:spcBef>
              <a:spcAft>
                <a:spcPts val="0"/>
              </a:spcAft>
              <a:buNone/>
            </a:pPr>
            <a:r>
              <a:rPr lang="en-US" sz="2400" u="sng"/>
              <a:t>Verification:</a:t>
            </a:r>
            <a:r>
              <a:rPr lang="en-US" sz="2400"/>
              <a:t> Inspection</a:t>
            </a:r>
            <a:endParaRPr sz="2400"/>
          </a:p>
          <a:p>
            <a:pPr indent="0" lvl="0" marL="0" rtl="0" algn="l">
              <a:spcBef>
                <a:spcPts val="560"/>
              </a:spcBef>
              <a:spcAft>
                <a:spcPts val="0"/>
              </a:spcAft>
              <a:buNone/>
            </a:pPr>
            <a:r>
              <a:rPr lang="en-US" sz="2400" u="sng"/>
              <a:t>Method: </a:t>
            </a:r>
            <a:r>
              <a:rPr lang="en-US" sz="2400"/>
              <a:t>Check Raspberry Pi 4 Data Sheet Release 1 for operational temperature range 70 ± 3  °F (21.11 ± ˜1.6 °C)</a:t>
            </a:r>
            <a:endParaRPr sz="2400"/>
          </a:p>
          <a:p>
            <a:pPr indent="0" lvl="0" marL="0" rtl="0" algn="l">
              <a:spcBef>
                <a:spcPts val="560"/>
              </a:spcBef>
              <a:spcAft>
                <a:spcPts val="0"/>
              </a:spcAft>
              <a:buNone/>
            </a:pPr>
            <a:r>
              <a:rPr lang="en-US" sz="2400" u="sng"/>
              <a:t>Pass/Fail: </a:t>
            </a:r>
            <a:r>
              <a:rPr lang="en-US" sz="2400"/>
              <a:t>Pass</a:t>
            </a:r>
            <a:endParaRPr sz="2400"/>
          </a:p>
          <a:p>
            <a:pPr indent="0" lvl="0" marL="0" rtl="0" algn="l">
              <a:spcBef>
                <a:spcPts val="560"/>
              </a:spcBef>
              <a:spcAft>
                <a:spcPts val="0"/>
              </a:spcAft>
              <a:buNone/>
            </a:pPr>
            <a:r>
              <a:t/>
            </a:r>
            <a:endParaRPr sz="2400" u="sng"/>
          </a:p>
        </p:txBody>
      </p:sp>
      <p:sp>
        <p:nvSpPr>
          <p:cNvPr id="423" name="Google Shape;423;g6bef9834c6_0_2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4" name="Google Shape;424;g6bef9834c6_0_20"/>
          <p:cNvPicPr preferRelativeResize="0"/>
          <p:nvPr/>
        </p:nvPicPr>
        <p:blipFill>
          <a:blip r:embed="rId3">
            <a:alphaModFix/>
          </a:blip>
          <a:stretch>
            <a:fillRect/>
          </a:stretch>
        </p:blipFill>
        <p:spPr>
          <a:xfrm>
            <a:off x="895963" y="4810153"/>
            <a:ext cx="7330224" cy="1000100"/>
          </a:xfrm>
          <a:prstGeom prst="rect">
            <a:avLst/>
          </a:prstGeom>
          <a:noFill/>
          <a:ln>
            <a:noFill/>
          </a:ln>
        </p:spPr>
      </p:pic>
      <p:sp>
        <p:nvSpPr>
          <p:cNvPr id="425" name="Google Shape;425;g6bef9834c6_0_20"/>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000">
                <a:latin typeface="Times New Roman"/>
                <a:ea typeface="Times New Roman"/>
                <a:cs typeface="Times New Roman"/>
                <a:sym typeface="Times New Roman"/>
              </a:rPr>
              <a:t>The Problem</a:t>
            </a:r>
            <a:endParaRPr sz="3000">
              <a:latin typeface="Times New Roman"/>
              <a:ea typeface="Times New Roman"/>
              <a:cs typeface="Times New Roman"/>
              <a:sym typeface="Times New Roman"/>
            </a:endParaRPr>
          </a:p>
        </p:txBody>
      </p:sp>
      <p:sp>
        <p:nvSpPr>
          <p:cNvPr id="99" name="Google Shape;99;p4"/>
          <p:cNvSpPr txBox="1"/>
          <p:nvPr>
            <p:ph idx="1" type="body"/>
          </p:nvPr>
        </p:nvSpPr>
        <p:spPr>
          <a:xfrm>
            <a:off x="301800" y="1368925"/>
            <a:ext cx="6027900" cy="4501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1 in every 1,000 individuals with epilepsy dies from sudden unexpected death in epilepsy (SUDEP).</a:t>
            </a:r>
            <a:r>
              <a:rPr baseline="30000" lang="en-US" sz="1800">
                <a:solidFill>
                  <a:srgbClr val="434343"/>
                </a:solidFill>
                <a:latin typeface="Times New Roman"/>
                <a:ea typeface="Times New Roman"/>
                <a:cs typeface="Times New Roman"/>
                <a:sym typeface="Times New Roman"/>
              </a:rPr>
              <a:t>1,2</a:t>
            </a:r>
            <a:r>
              <a:rPr lang="en-US" sz="1800">
                <a:solidFill>
                  <a:srgbClr val="434343"/>
                </a:solidFill>
                <a:latin typeface="Times New Roman"/>
                <a:ea typeface="Times New Roman"/>
                <a:cs typeface="Times New Roman"/>
                <a:sym typeface="Times New Roman"/>
              </a:rPr>
              <a:t> </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Providing first aid assistance reduces the likelihood of this tragedy from occurring.</a:t>
            </a:r>
            <a:r>
              <a:rPr baseline="30000" lang="en-US" sz="1800">
                <a:solidFill>
                  <a:srgbClr val="434343"/>
                </a:solidFill>
                <a:latin typeface="Times New Roman"/>
                <a:ea typeface="Times New Roman"/>
                <a:cs typeface="Times New Roman"/>
                <a:sym typeface="Times New Roman"/>
              </a:rPr>
              <a:t>1,2</a:t>
            </a:r>
            <a:r>
              <a:rPr lang="en-US" sz="1800">
                <a:solidFill>
                  <a:srgbClr val="434343"/>
                </a:solidFill>
                <a:latin typeface="Times New Roman"/>
                <a:ea typeface="Times New Roman"/>
                <a:cs typeface="Times New Roman"/>
                <a:sym typeface="Times New Roman"/>
              </a:rPr>
              <a:t> </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100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Seizure detection systems currently exist but are unreliable and have a negative impact to the patient’s quality of life.</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100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Individuals affected by epilepsy extends past the directly affected. Supporting members can experience a change in quality of life.</a:t>
            </a:r>
            <a:endParaRPr sz="1800">
              <a:solidFill>
                <a:srgbClr val="434343"/>
              </a:solidFill>
              <a:latin typeface="Times New Roman"/>
              <a:ea typeface="Times New Roman"/>
              <a:cs typeface="Times New Roman"/>
              <a:sym typeface="Times New Roman"/>
            </a:endParaRPr>
          </a:p>
        </p:txBody>
      </p:sp>
      <p:sp>
        <p:nvSpPr>
          <p:cNvPr id="100" name="Google Shape;100;p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01" name="Google Shape;101;p4"/>
          <p:cNvSpPr txBox="1"/>
          <p:nvPr/>
        </p:nvSpPr>
        <p:spPr>
          <a:xfrm>
            <a:off x="140675" y="6318175"/>
            <a:ext cx="5826000" cy="4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baseline="30000" i="0" lang="en-US" sz="1100" u="sng" cap="none" strike="noStrike">
                <a:solidFill>
                  <a:srgbClr val="F06292"/>
                </a:solidFill>
                <a:latin typeface="Times New Roman"/>
                <a:ea typeface="Times New Roman"/>
                <a:cs typeface="Times New Roman"/>
                <a:sym typeface="Times New Roman"/>
                <a:hlinkClick r:id="rId3"/>
              </a:rPr>
              <a:t>1</a:t>
            </a:r>
            <a:r>
              <a:rPr b="0" i="0" lang="en-US" sz="1100" u="sng" cap="none" strike="noStrike">
                <a:solidFill>
                  <a:srgbClr val="F06292"/>
                </a:solidFill>
                <a:latin typeface="Times New Roman"/>
                <a:ea typeface="Times New Roman"/>
                <a:cs typeface="Times New Roman"/>
                <a:sym typeface="Times New Roman"/>
                <a:hlinkClick r:id="rId4"/>
              </a:rPr>
              <a:t>https://www.epilepsy.com/learn/early-death-and-sudep/sudep/sudep-faq</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baseline="30000" i="0" lang="en-US" sz="1100" u="sng" cap="none" strike="noStrike">
                <a:solidFill>
                  <a:srgbClr val="F06292"/>
                </a:solidFill>
                <a:latin typeface="Times New Roman"/>
                <a:ea typeface="Times New Roman"/>
                <a:cs typeface="Times New Roman"/>
                <a:sym typeface="Times New Roman"/>
                <a:hlinkClick r:id="rId5"/>
              </a:rPr>
              <a:t>2</a:t>
            </a:r>
            <a:r>
              <a:rPr b="0" i="0" lang="en-US" sz="1100" u="sng" cap="none" strike="noStrike">
                <a:solidFill>
                  <a:srgbClr val="F06292"/>
                </a:solidFill>
                <a:latin typeface="Times New Roman"/>
                <a:ea typeface="Times New Roman"/>
                <a:cs typeface="Times New Roman"/>
                <a:sym typeface="Times New Roman"/>
                <a:hlinkClick r:id="rId6"/>
              </a:rPr>
              <a:t>https://www.cdc.gov/epilepsy/about/sudep/index.htm</a:t>
            </a:r>
            <a:endParaRPr b="0" i="0" sz="1400" u="none" cap="none" strike="noStrike">
              <a:solidFill>
                <a:srgbClr val="000000"/>
              </a:solidFill>
              <a:latin typeface="Times New Roman"/>
              <a:ea typeface="Times New Roman"/>
              <a:cs typeface="Times New Roman"/>
              <a:sym typeface="Times New Roman"/>
            </a:endParaRPr>
          </a:p>
        </p:txBody>
      </p:sp>
      <p:sp>
        <p:nvSpPr>
          <p:cNvPr id="102" name="Google Shape;102;p4"/>
          <p:cNvSpPr/>
          <p:nvPr/>
        </p:nvSpPr>
        <p:spPr>
          <a:xfrm>
            <a:off x="1338925" y="6086825"/>
            <a:ext cx="6444300" cy="325200"/>
          </a:xfrm>
          <a:prstGeom prst="rect">
            <a:avLst/>
          </a:prstGeom>
          <a:solidFill>
            <a:srgbClr val="ADBB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1600"/>
              </a:spcAft>
              <a:buClr>
                <a:schemeClr val="dk1"/>
              </a:buClr>
              <a:buSzPts val="1100"/>
              <a:buFont typeface="Arial"/>
              <a:buNone/>
            </a:pPr>
            <a:r>
              <a:rPr b="1" lang="en-US">
                <a:solidFill>
                  <a:srgbClr val="434343"/>
                </a:solidFill>
                <a:latin typeface="Times New Roman"/>
                <a:ea typeface="Times New Roman"/>
                <a:cs typeface="Times New Roman"/>
                <a:sym typeface="Times New Roman"/>
              </a:rPr>
              <a:t>Epilepsy affects many individuals, and current detection systems are unreliable.</a:t>
            </a:r>
            <a:endParaRPr b="1" i="0" sz="1400" u="none" cap="none" strike="noStrike">
              <a:solidFill>
                <a:srgbClr val="000000"/>
              </a:solidFill>
              <a:latin typeface="Times New Roman"/>
              <a:ea typeface="Times New Roman"/>
              <a:cs typeface="Times New Roman"/>
              <a:sym typeface="Times New Roman"/>
            </a:endParaRPr>
          </a:p>
        </p:txBody>
      </p:sp>
      <p:pic>
        <p:nvPicPr>
          <p:cNvPr id="103" name="Google Shape;103;p4"/>
          <p:cNvPicPr preferRelativeResize="0"/>
          <p:nvPr/>
        </p:nvPicPr>
        <p:blipFill rotWithShape="1">
          <a:blip r:embed="rId7">
            <a:alphaModFix/>
          </a:blip>
          <a:srcRect b="0" l="0" r="0" t="0"/>
          <a:stretch/>
        </p:blipFill>
        <p:spPr>
          <a:xfrm>
            <a:off x="6589375" y="991575"/>
            <a:ext cx="2286000" cy="1617367"/>
          </a:xfrm>
          <a:prstGeom prst="rect">
            <a:avLst/>
          </a:prstGeom>
          <a:noFill/>
          <a:ln>
            <a:noFill/>
          </a:ln>
        </p:spPr>
      </p:pic>
      <p:pic>
        <p:nvPicPr>
          <p:cNvPr id="104" name="Google Shape;104;p4"/>
          <p:cNvPicPr preferRelativeResize="0"/>
          <p:nvPr/>
        </p:nvPicPr>
        <p:blipFill rotWithShape="1">
          <a:blip r:embed="rId8">
            <a:alphaModFix/>
          </a:blip>
          <a:srcRect b="0" l="0" r="0" t="0"/>
          <a:stretch/>
        </p:blipFill>
        <p:spPr>
          <a:xfrm>
            <a:off x="6496275" y="2714613"/>
            <a:ext cx="2286000" cy="1428750"/>
          </a:xfrm>
          <a:prstGeom prst="rect">
            <a:avLst/>
          </a:prstGeom>
          <a:noFill/>
          <a:ln>
            <a:noFill/>
          </a:ln>
        </p:spPr>
      </p:pic>
      <p:pic>
        <p:nvPicPr>
          <p:cNvPr id="105" name="Google Shape;105;p4"/>
          <p:cNvPicPr preferRelativeResize="0"/>
          <p:nvPr/>
        </p:nvPicPr>
        <p:blipFill rotWithShape="1">
          <a:blip r:embed="rId9">
            <a:alphaModFix/>
          </a:blip>
          <a:srcRect b="0" l="0" r="0" t="0"/>
          <a:stretch/>
        </p:blipFill>
        <p:spPr>
          <a:xfrm>
            <a:off x="6444713" y="4295038"/>
            <a:ext cx="2286000" cy="146304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g6be4fbb3c9_2_146"/>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GPIO</a:t>
            </a:r>
            <a:endParaRPr/>
          </a:p>
        </p:txBody>
      </p:sp>
      <p:sp>
        <p:nvSpPr>
          <p:cNvPr id="432" name="Google Shape;432;g6be4fbb3c9_2_146"/>
          <p:cNvSpPr txBox="1"/>
          <p:nvPr>
            <p:ph idx="1" type="body"/>
          </p:nvPr>
        </p:nvSpPr>
        <p:spPr>
          <a:xfrm>
            <a:off x="554273" y="12825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a:t>The MVP will have GPIO Buttons to tag seizure events.</a:t>
            </a:r>
            <a:endParaRPr sz="2400"/>
          </a:p>
          <a:p>
            <a:pPr indent="0" lvl="0" marL="0" rtl="0" algn="l">
              <a:spcBef>
                <a:spcPts val="560"/>
              </a:spcBef>
              <a:spcAft>
                <a:spcPts val="0"/>
              </a:spcAft>
              <a:buNone/>
            </a:pPr>
            <a:r>
              <a:rPr lang="en-US" sz="2400" u="sng"/>
              <a:t>Verification:</a:t>
            </a:r>
            <a:r>
              <a:rPr lang="en-US" sz="2400"/>
              <a:t> Test</a:t>
            </a:r>
            <a:endParaRPr sz="2400"/>
          </a:p>
          <a:p>
            <a:pPr indent="0" lvl="0" marL="0" rtl="0" algn="l">
              <a:spcBef>
                <a:spcPts val="560"/>
              </a:spcBef>
              <a:spcAft>
                <a:spcPts val="0"/>
              </a:spcAft>
              <a:buNone/>
            </a:pPr>
            <a:r>
              <a:rPr lang="en-US" sz="2400" u="sng"/>
              <a:t>Method: </a:t>
            </a:r>
            <a:r>
              <a:rPr lang="en-US" sz="2400"/>
              <a:t>Set up the RealSense with image capture software (106,100) and image analysis software (106,200) on the RPi4 per test procedure </a:t>
            </a:r>
            <a:r>
              <a:rPr lang="en-US" sz="2400" u="sng">
                <a:solidFill>
                  <a:schemeClr val="hlink"/>
                </a:solidFill>
                <a:hlinkClick action="ppaction://hlinksldjump" r:id="rId3"/>
              </a:rPr>
              <a:t>MVP_T1</a:t>
            </a:r>
            <a:r>
              <a:rPr lang="en-US" sz="2400"/>
              <a:t>. The tester will compare time the button was pressed with time recorded.</a:t>
            </a:r>
            <a:endParaRPr sz="2400"/>
          </a:p>
          <a:p>
            <a:pPr indent="0" lvl="0" marL="0" rtl="0" algn="l">
              <a:spcBef>
                <a:spcPts val="560"/>
              </a:spcBef>
              <a:spcAft>
                <a:spcPts val="0"/>
              </a:spcAft>
              <a:buNone/>
            </a:pPr>
            <a:r>
              <a:rPr lang="en-US" sz="2400" u="sng"/>
              <a:t>Target Value: </a:t>
            </a:r>
            <a:r>
              <a:rPr lang="en-US" sz="2400"/>
              <a:t>10/10</a:t>
            </a:r>
            <a:endParaRPr sz="2400"/>
          </a:p>
          <a:p>
            <a:pPr indent="0" lvl="0" marL="0" rtl="0" algn="l">
              <a:spcBef>
                <a:spcPts val="560"/>
              </a:spcBef>
              <a:spcAft>
                <a:spcPts val="0"/>
              </a:spcAft>
              <a:buNone/>
            </a:pPr>
            <a:r>
              <a:rPr lang="en-US" sz="2400" u="sng"/>
              <a:t>Recorded Value:</a:t>
            </a:r>
            <a:r>
              <a:rPr lang="en-US" sz="2400"/>
              <a:t> 0/10</a:t>
            </a:r>
            <a:endParaRPr sz="2400"/>
          </a:p>
          <a:p>
            <a:pPr indent="0" lvl="0" marL="0" rtl="0" algn="l">
              <a:spcBef>
                <a:spcPts val="560"/>
              </a:spcBef>
              <a:spcAft>
                <a:spcPts val="0"/>
              </a:spcAft>
              <a:buNone/>
            </a:pPr>
            <a:r>
              <a:rPr lang="en-US" sz="2400" u="sng"/>
              <a:t>Pass/Fail:</a:t>
            </a:r>
            <a:r>
              <a:rPr lang="en-US" sz="2400"/>
              <a:t> FAIL</a:t>
            </a:r>
            <a:endParaRPr sz="2400"/>
          </a:p>
          <a:p>
            <a:pPr indent="0" lvl="0" marL="0" rtl="0" algn="l">
              <a:spcBef>
                <a:spcPts val="560"/>
              </a:spcBef>
              <a:spcAft>
                <a:spcPts val="0"/>
              </a:spcAft>
              <a:buNone/>
            </a:pPr>
            <a:r>
              <a:rPr lang="en-US" sz="2400" u="sng"/>
              <a:t>Conclusions:</a:t>
            </a:r>
            <a:r>
              <a:rPr lang="en-US" sz="2400"/>
              <a:t> The GPIO buttons could not be tested due to compatibility issues with existing libraries</a:t>
            </a:r>
            <a:endParaRPr sz="2400"/>
          </a:p>
          <a:p>
            <a:pPr indent="0" lvl="0" marL="0" rtl="0" algn="l">
              <a:spcBef>
                <a:spcPts val="560"/>
              </a:spcBef>
              <a:spcAft>
                <a:spcPts val="0"/>
              </a:spcAft>
              <a:buNone/>
            </a:pPr>
            <a:r>
              <a:t/>
            </a:r>
            <a:endParaRPr sz="2400"/>
          </a:p>
          <a:p>
            <a:pPr indent="0" lvl="0" marL="0" rtl="0" algn="l">
              <a:spcBef>
                <a:spcPts val="560"/>
              </a:spcBef>
              <a:spcAft>
                <a:spcPts val="0"/>
              </a:spcAft>
              <a:buNone/>
            </a:pPr>
            <a:r>
              <a:t/>
            </a:r>
            <a:endParaRPr sz="2400"/>
          </a:p>
        </p:txBody>
      </p:sp>
      <p:sp>
        <p:nvSpPr>
          <p:cNvPr id="433" name="Google Shape;433;g6be4fbb3c9_2_146"/>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34" name="Google Shape;434;g6be4fbb3c9_2_146"/>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Doc:103,000</a:t>
            </a:r>
            <a:endParaRPr sz="1000">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g6bec37c4f8_0_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MVP Verification: Cloud Upload</a:t>
            </a:r>
            <a:endParaRPr/>
          </a:p>
        </p:txBody>
      </p:sp>
      <p:sp>
        <p:nvSpPr>
          <p:cNvPr id="441" name="Google Shape;441;g6bec37c4f8_0_0"/>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Clr>
                <a:schemeClr val="dk1"/>
              </a:buClr>
              <a:buSzPts val="1100"/>
              <a:buFont typeface="Arial"/>
              <a:buNone/>
            </a:pPr>
            <a:r>
              <a:rPr lang="en-US" sz="2400"/>
              <a:t>The MVP will automatically save files to the cloud.</a:t>
            </a:r>
            <a:endParaRPr sz="2400"/>
          </a:p>
          <a:p>
            <a:pPr indent="0" lvl="0" marL="0" rtl="0" algn="l">
              <a:spcBef>
                <a:spcPts val="560"/>
              </a:spcBef>
              <a:spcAft>
                <a:spcPts val="0"/>
              </a:spcAft>
              <a:buClr>
                <a:schemeClr val="dk1"/>
              </a:buClr>
              <a:buSzPts val="1100"/>
              <a:buFont typeface="Arial"/>
              <a:buNone/>
            </a:pPr>
            <a:r>
              <a:rPr lang="en-US" sz="2400" u="sng"/>
              <a:t>Verification:</a:t>
            </a:r>
            <a:r>
              <a:rPr lang="en-US" sz="2400"/>
              <a:t> Inspection</a:t>
            </a:r>
            <a:endParaRPr sz="2400"/>
          </a:p>
          <a:p>
            <a:pPr indent="0" lvl="0" marL="0" rtl="0" algn="l">
              <a:spcBef>
                <a:spcPts val="560"/>
              </a:spcBef>
              <a:spcAft>
                <a:spcPts val="0"/>
              </a:spcAft>
              <a:buClr>
                <a:schemeClr val="dk1"/>
              </a:buClr>
              <a:buSzPts val="1100"/>
              <a:buFont typeface="Arial"/>
              <a:buNone/>
            </a:pPr>
            <a:r>
              <a:rPr lang="en-US" sz="2400" u="sng"/>
              <a:t>Method: </a:t>
            </a:r>
            <a:r>
              <a:rPr lang="en-US" sz="2400"/>
              <a:t>Verify that files where motion is detected are successfully saved to Drive.</a:t>
            </a:r>
            <a:endParaRPr sz="2400"/>
          </a:p>
          <a:p>
            <a:pPr indent="0" lvl="0" marL="0" rtl="0" algn="l">
              <a:spcBef>
                <a:spcPts val="560"/>
              </a:spcBef>
              <a:spcAft>
                <a:spcPts val="0"/>
              </a:spcAft>
              <a:buClr>
                <a:schemeClr val="dk1"/>
              </a:buClr>
              <a:buSzPts val="1100"/>
              <a:buFont typeface="Arial"/>
              <a:buNone/>
            </a:pPr>
            <a:r>
              <a:rPr lang="en-US" sz="2400" u="sng"/>
              <a:t>Pass/Fail: </a:t>
            </a:r>
            <a:r>
              <a:rPr lang="en-US" sz="2400"/>
              <a:t>Pass</a:t>
            </a:r>
            <a:endParaRPr sz="2400"/>
          </a:p>
          <a:p>
            <a:pPr indent="0" lvl="0" marL="0" rtl="0" algn="l">
              <a:spcBef>
                <a:spcPts val="560"/>
              </a:spcBef>
              <a:spcAft>
                <a:spcPts val="0"/>
              </a:spcAft>
              <a:buClr>
                <a:schemeClr val="dk1"/>
              </a:buClr>
              <a:buSzPts val="1100"/>
              <a:buFont typeface="Arial"/>
              <a:buNone/>
            </a:pPr>
            <a:r>
              <a:rPr lang="en-US" sz="2400" u="sng"/>
              <a:t>Conclusions:</a:t>
            </a:r>
            <a:r>
              <a:rPr lang="en-US" sz="2400"/>
              <a:t> The MVP has a script that successfully uploads files to the Team Leader Google Drive without corruption of data.</a:t>
            </a:r>
            <a:endParaRPr/>
          </a:p>
        </p:txBody>
      </p:sp>
      <p:sp>
        <p:nvSpPr>
          <p:cNvPr id="442" name="Google Shape;442;g6bec37c4f8_0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g6bec37c4f8_0_7"/>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 Mount</a:t>
            </a:r>
            <a:endParaRPr/>
          </a:p>
        </p:txBody>
      </p:sp>
      <p:sp>
        <p:nvSpPr>
          <p:cNvPr id="449" name="Google Shape;449;g6bec37c4f8_0_7"/>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In order to observe patients in </a:t>
            </a:r>
            <a:r>
              <a:rPr lang="en-US"/>
              <a:t>clinical</a:t>
            </a:r>
            <a:r>
              <a:rPr lang="en-US"/>
              <a:t> trial the MVP needs to be mounted above the patients bed</a:t>
            </a:r>
            <a:endParaRPr/>
          </a:p>
          <a:p>
            <a:pPr indent="-406400" lvl="0" marL="457200" rtl="0" algn="l">
              <a:spcBef>
                <a:spcPts val="0"/>
              </a:spcBef>
              <a:spcAft>
                <a:spcPts val="0"/>
              </a:spcAft>
              <a:buSzPts val="2800"/>
              <a:buChar char="•"/>
            </a:pPr>
            <a:r>
              <a:rPr lang="en-US"/>
              <a:t>We are still waiting on information from the hospital regarding the rooms the MVP will operate in</a:t>
            </a:r>
            <a:endParaRPr/>
          </a:p>
          <a:p>
            <a:pPr indent="-406400" lvl="0" marL="457200" rtl="0" algn="l">
              <a:spcBef>
                <a:spcPts val="0"/>
              </a:spcBef>
              <a:spcAft>
                <a:spcPts val="0"/>
              </a:spcAft>
              <a:buSzPts val="2800"/>
              <a:buChar char="•"/>
            </a:pPr>
            <a:r>
              <a:rPr lang="en-US"/>
              <a:t>Until we </a:t>
            </a:r>
            <a:r>
              <a:rPr lang="en-US"/>
              <a:t>receive</a:t>
            </a:r>
            <a:r>
              <a:rPr lang="en-US"/>
              <a:t> that information we </a:t>
            </a:r>
            <a:r>
              <a:rPr lang="en-US">
                <a:solidFill>
                  <a:srgbClr val="FF0000"/>
                </a:solidFill>
              </a:rPr>
              <a:t>cannot verify this requirement</a:t>
            </a:r>
            <a:endParaRPr>
              <a:solidFill>
                <a:srgbClr val="FF0000"/>
              </a:solidFill>
            </a:endParaRPr>
          </a:p>
          <a:p>
            <a:pPr indent="0" lvl="0" marL="0" rtl="0" algn="l">
              <a:spcBef>
                <a:spcPts val="560"/>
              </a:spcBef>
              <a:spcAft>
                <a:spcPts val="0"/>
              </a:spcAft>
              <a:buNone/>
            </a:pPr>
            <a:r>
              <a:t/>
            </a:r>
            <a:endParaRPr/>
          </a:p>
        </p:txBody>
      </p:sp>
      <p:sp>
        <p:nvSpPr>
          <p:cNvPr id="450" name="Google Shape;450;g6bec37c4f8_0_7"/>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6bc84c4aea_3_4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a:t>
            </a:r>
            <a:endParaRPr/>
          </a:p>
        </p:txBody>
      </p:sp>
      <p:sp>
        <p:nvSpPr>
          <p:cNvPr id="457" name="Google Shape;457;g6bc84c4aea_3_4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458" name="Google Shape;458;g6bc84c4aea_3_40"/>
          <p:cNvSpPr/>
          <p:nvPr/>
        </p:nvSpPr>
        <p:spPr>
          <a:xfrm>
            <a:off x="1543984" y="6017638"/>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lang="en-US">
                <a:solidFill>
                  <a:schemeClr val="dk1"/>
                </a:solidFill>
                <a:latin typeface="Times New Roman"/>
                <a:ea typeface="Times New Roman"/>
                <a:cs typeface="Times New Roman"/>
                <a:sym typeface="Times New Roman"/>
              </a:rPr>
              <a:t>Requirements Verification Table shows that our required values have been met for the MVP</a:t>
            </a:r>
            <a:endParaRPr b="1" i="0" sz="1400" u="none" cap="none" strike="noStrike">
              <a:solidFill>
                <a:schemeClr val="dk1"/>
              </a:solidFill>
              <a:latin typeface="Times New Roman"/>
              <a:ea typeface="Times New Roman"/>
              <a:cs typeface="Times New Roman"/>
              <a:sym typeface="Times New Roman"/>
            </a:endParaRPr>
          </a:p>
        </p:txBody>
      </p:sp>
      <p:graphicFrame>
        <p:nvGraphicFramePr>
          <p:cNvPr id="459" name="Google Shape;459;g6bc84c4aea_3_40"/>
          <p:cNvGraphicFramePr/>
          <p:nvPr/>
        </p:nvGraphicFramePr>
        <p:xfrm>
          <a:off x="891925" y="1812825"/>
          <a:ext cx="3000000" cy="3000000"/>
        </p:xfrm>
        <a:graphic>
          <a:graphicData uri="http://schemas.openxmlformats.org/drawingml/2006/table">
            <a:tbl>
              <a:tblPr>
                <a:noFill/>
                <a:tableStyleId>{8CB9AE21-DECC-401E-83ED-488D5D4C5ABD}</a:tableStyleId>
              </a:tblPr>
              <a:tblGrid>
                <a:gridCol w="1162050"/>
                <a:gridCol w="1600200"/>
                <a:gridCol w="1104900"/>
                <a:gridCol w="800100"/>
                <a:gridCol w="504825"/>
                <a:gridCol w="476250"/>
                <a:gridCol w="800100"/>
                <a:gridCol w="447675"/>
                <a:gridCol w="590550"/>
              </a:tblGrid>
              <a:tr h="371475">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0"/>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1"/>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2"/>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3"/>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4"/>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0:5"/>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6"/>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59:0:7"/>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0:8"/>
                      </a:ext>
                    </a:extLst>
                  </a:tcPr>
                </a:tc>
              </a:tr>
              <a:tr h="20002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SR1.1</a:t>
                      </a:r>
                      <a:endParaRPr sz="12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0"/>
                      </a:ext>
                    </a:extLst>
                  </a:tcPr>
                </a:tc>
                <a:tc>
                  <a:txBody>
                    <a:bodyPr/>
                    <a:lstStyle/>
                    <a:p>
                      <a:pPr indent="0" lvl="0" marL="0" marR="0" rtl="0" algn="ctr">
                        <a:lnSpc>
                          <a:spcPct val="115000"/>
                        </a:lnSpc>
                        <a:spcBef>
                          <a:spcPts val="0"/>
                        </a:spcBef>
                        <a:spcAft>
                          <a:spcPts val="0"/>
                        </a:spcAft>
                        <a:buNone/>
                      </a:pPr>
                      <a:r>
                        <a:rPr lang="en-US" sz="1200">
                          <a:latin typeface="Calibri"/>
                          <a:ea typeface="Calibri"/>
                          <a:cs typeface="Calibri"/>
                          <a:sym typeface="Calibri"/>
                        </a:rPr>
                        <a:t>Image </a:t>
                      </a:r>
                      <a:r>
                        <a:rPr lang="en-US" sz="1200">
                          <a:latin typeface="Calibri"/>
                          <a:ea typeface="Calibri"/>
                          <a:cs typeface="Calibri"/>
                          <a:sym typeface="Calibri"/>
                        </a:rPr>
                        <a:t>Requirement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FPS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30.12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1: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1: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SSR1.1.1</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Image Resolution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640x480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pixel</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640x480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2: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2: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SSR1.1.2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Image FPS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FPS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30.12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3: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7"/>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3: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SSR1.1.3</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IR Resolution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640x480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pixel</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1280x720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4: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4: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SSR1.1.4</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IR Rate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FPS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30.12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5: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7"/>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5: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SSR1.1.5</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Save Images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logic</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bool</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59:6: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59:6:8"/>
                      </a:ext>
                    </a:extLst>
                  </a:tcPr>
                </a:tc>
              </a:tr>
            </a:tbl>
          </a:graphicData>
        </a:graphic>
      </p:graphicFrame>
      <p:sp>
        <p:nvSpPr>
          <p:cNvPr id="460" name="Google Shape;460;g6bc84c4aea_3_40"/>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Doc:104,000</a:t>
            </a:r>
            <a:endParaRPr sz="1000">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g6bc84c4aea_3_54"/>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a:t>
            </a:r>
            <a:endParaRPr/>
          </a:p>
        </p:txBody>
      </p:sp>
      <p:sp>
        <p:nvSpPr>
          <p:cNvPr id="467" name="Google Shape;467;g6bc84c4aea_3_54"/>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8" name="Google Shape;468;g6bc84c4aea_3_54"/>
          <p:cNvSpPr/>
          <p:nvPr/>
        </p:nvSpPr>
        <p:spPr>
          <a:xfrm>
            <a:off x="1543984" y="6017638"/>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US">
                <a:solidFill>
                  <a:schemeClr val="dk1"/>
                </a:solidFill>
                <a:latin typeface="Times New Roman"/>
                <a:ea typeface="Times New Roman"/>
                <a:cs typeface="Times New Roman"/>
                <a:sym typeface="Times New Roman"/>
              </a:rPr>
              <a:t>Requirements Verification Table shows that our required values have been met for the MVP</a:t>
            </a:r>
            <a:endParaRPr b="1">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Arial"/>
              <a:buNone/>
            </a:pPr>
            <a:r>
              <a:t/>
            </a:r>
            <a:endParaRPr b="1">
              <a:solidFill>
                <a:schemeClr val="dk1"/>
              </a:solidFill>
              <a:latin typeface="Times New Roman"/>
              <a:ea typeface="Times New Roman"/>
              <a:cs typeface="Times New Roman"/>
              <a:sym typeface="Times New Roman"/>
            </a:endParaRPr>
          </a:p>
        </p:txBody>
      </p:sp>
      <p:graphicFrame>
        <p:nvGraphicFramePr>
          <p:cNvPr id="469" name="Google Shape;469;g6bc84c4aea_3_54"/>
          <p:cNvGraphicFramePr/>
          <p:nvPr/>
        </p:nvGraphicFramePr>
        <p:xfrm>
          <a:off x="924150" y="1929825"/>
          <a:ext cx="3000000" cy="3000000"/>
        </p:xfrm>
        <a:graphic>
          <a:graphicData uri="http://schemas.openxmlformats.org/drawingml/2006/table">
            <a:tbl>
              <a:tblPr>
                <a:noFill/>
                <a:tableStyleId>{8CB9AE21-DECC-401E-83ED-488D5D4C5ABD}</a:tableStyleId>
              </a:tblPr>
              <a:tblGrid>
                <a:gridCol w="1162050"/>
                <a:gridCol w="1600200"/>
                <a:gridCol w="1104900"/>
                <a:gridCol w="800100"/>
                <a:gridCol w="504825"/>
                <a:gridCol w="476250"/>
                <a:gridCol w="800100"/>
                <a:gridCol w="447675"/>
                <a:gridCol w="590550"/>
              </a:tblGrid>
              <a:tr h="190500">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0"/>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1"/>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2"/>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3"/>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4"/>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0:5"/>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6"/>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7"/>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69:0:8"/>
                      </a:ext>
                    </a:extLst>
                  </a:tcPr>
                </a:tc>
              </a:tr>
              <a:tr h="190500">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SR1.2</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0"/>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Image Processing</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1"/>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Test</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2"/>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16</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3"/>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FPS</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4"/>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&gt;=</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5"/>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69:1:6"/>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7"/>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1: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SSR1.2.1</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Motion Rate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FPS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&gt;=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79</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69:2: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7"/>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2:8"/>
                      </a:ext>
                    </a:extLst>
                  </a:tcPr>
                </a:tc>
              </a:tr>
              <a:tr h="190500">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SR1.3</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0"/>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Detection Accuracy</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1"/>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Test/Analysis</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2"/>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90</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3"/>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4"/>
                      </a:ext>
                    </a:extLst>
                  </a:tcPr>
                </a:tc>
                <a:tc>
                  <a:txBody>
                    <a:bodyPr/>
                    <a:lstStyle/>
                    <a:p>
                      <a:pPr indent="0" lvl="0" marL="0" rtl="0" algn="ctr">
                        <a:lnSpc>
                          <a:spcPct val="115000"/>
                        </a:lnSpc>
                        <a:spcBef>
                          <a:spcPts val="0"/>
                        </a:spcBef>
                        <a:spcAft>
                          <a:spcPts val="0"/>
                        </a:spcAft>
                        <a:buNone/>
                      </a:pPr>
                      <a:r>
                        <a:rPr b="1" lang="en-US" sz="1200" strike="sngStrike">
                          <a:latin typeface="Calibri"/>
                          <a:ea typeface="Calibri"/>
                          <a:cs typeface="Calibri"/>
                          <a:sym typeface="Calibri"/>
                        </a:rPr>
                        <a:t>&gt;=</a:t>
                      </a:r>
                      <a:endParaRPr b="1"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5"/>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69:3:6"/>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7"/>
                      </a:ext>
                    </a:extLst>
                  </a:tcPr>
                </a:tc>
                <a:tc>
                  <a:txBody>
                    <a:bodyPr/>
                    <a:lstStyle/>
                    <a:p>
                      <a:pPr indent="0" lvl="0" marL="0" rtl="0" algn="ctr">
                        <a:spcBef>
                          <a:spcPts val="0"/>
                        </a:spcBef>
                        <a:spcAft>
                          <a:spcPts val="0"/>
                        </a:spcAft>
                        <a:buNone/>
                      </a:pPr>
                      <a:r>
                        <a:t/>
                      </a:r>
                      <a:endParaRPr sz="1200" strike="sngStrike">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3: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SSR1.3.1</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Capture to Analysis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69:4: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7"/>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4: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SSR1.3.2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Bedsheet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69:5: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7"/>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69:5:8"/>
                      </a:ext>
                    </a:extLst>
                  </a:tcPr>
                </a:tc>
              </a:tr>
            </a:tbl>
          </a:graphicData>
        </a:graphic>
      </p:graphicFrame>
      <p:sp>
        <p:nvSpPr>
          <p:cNvPr id="470" name="Google Shape;470;g6bc84c4aea_3_54"/>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Doc:104,000</a:t>
            </a:r>
            <a:endParaRPr sz="1000">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6bef9834c6_0_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a:t>
            </a:r>
            <a:endParaRPr/>
          </a:p>
        </p:txBody>
      </p:sp>
      <p:sp>
        <p:nvSpPr>
          <p:cNvPr id="477" name="Google Shape;477;g6bef9834c6_0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478" name="Google Shape;478;g6bef9834c6_0_0"/>
          <p:cNvGraphicFramePr/>
          <p:nvPr/>
        </p:nvGraphicFramePr>
        <p:xfrm>
          <a:off x="828675" y="2540250"/>
          <a:ext cx="3000000" cy="3000000"/>
        </p:xfrm>
        <a:graphic>
          <a:graphicData uri="http://schemas.openxmlformats.org/drawingml/2006/table">
            <a:tbl>
              <a:tblPr>
                <a:noFill/>
                <a:tableStyleId>{8CB9AE21-DECC-401E-83ED-488D5D4C5ABD}</a:tableStyleId>
              </a:tblPr>
              <a:tblGrid>
                <a:gridCol w="1162050"/>
                <a:gridCol w="1600200"/>
                <a:gridCol w="1104900"/>
                <a:gridCol w="800100"/>
                <a:gridCol w="504825"/>
                <a:gridCol w="551875"/>
                <a:gridCol w="724475"/>
                <a:gridCol w="447675"/>
                <a:gridCol w="590550"/>
              </a:tblGrid>
              <a:tr h="190500">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0"/>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1"/>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2"/>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3"/>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4"/>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0:5"/>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6"/>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7"/>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78:0: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SSR1.5.1</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Low Light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78:1: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1:8"/>
                      </a:ext>
                    </a:extLst>
                  </a:tcPr>
                </a:tc>
              </a:tr>
              <a:tr h="3714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SSR1.5.2</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Image Capture Room Ambient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21.11 +/- 1.6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°C</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Include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0 to 35</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78:2: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2:8"/>
                      </a:ext>
                    </a:extLst>
                  </a:tcPr>
                </a:tc>
              </a:tr>
              <a:tr h="371475">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SSR1.5.3</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Image Analysis Room Ambient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21.11 +/- 1.6</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°C</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Include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0 to 50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78:3: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78:3:8"/>
                      </a:ext>
                    </a:extLst>
                  </a:tcPr>
                </a:tc>
              </a:tr>
            </a:tbl>
          </a:graphicData>
        </a:graphic>
      </p:graphicFrame>
      <p:sp>
        <p:nvSpPr>
          <p:cNvPr id="479" name="Google Shape;479;g6bef9834c6_0_0"/>
          <p:cNvSpPr/>
          <p:nvPr/>
        </p:nvSpPr>
        <p:spPr>
          <a:xfrm>
            <a:off x="1543984" y="6017638"/>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US">
                <a:solidFill>
                  <a:schemeClr val="dk1"/>
                </a:solidFill>
                <a:latin typeface="Times New Roman"/>
                <a:ea typeface="Times New Roman"/>
                <a:cs typeface="Times New Roman"/>
                <a:sym typeface="Times New Roman"/>
              </a:rPr>
              <a:t>Requirements Verification Table shows that our required values have been met for the MVP</a:t>
            </a:r>
            <a:endParaRPr b="1">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Arial"/>
              <a:buNone/>
            </a:pPr>
            <a:r>
              <a:t/>
            </a:r>
            <a:endParaRPr b="1">
              <a:solidFill>
                <a:schemeClr val="dk1"/>
              </a:solidFill>
              <a:latin typeface="Times New Roman"/>
              <a:ea typeface="Times New Roman"/>
              <a:cs typeface="Times New Roman"/>
              <a:sym typeface="Times New Roman"/>
            </a:endParaRPr>
          </a:p>
        </p:txBody>
      </p:sp>
      <p:sp>
        <p:nvSpPr>
          <p:cNvPr id="480" name="Google Shape;480;g6bef9834c6_0_0"/>
          <p:cNvSpPr txBox="1"/>
          <p:nvPr/>
        </p:nvSpPr>
        <p:spPr>
          <a:xfrm>
            <a:off x="7927450" y="65587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Doc:104,000</a:t>
            </a:r>
            <a:endParaRPr sz="1000">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g6bc84c4aea_3_64"/>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Verification</a:t>
            </a:r>
            <a:endParaRPr/>
          </a:p>
        </p:txBody>
      </p:sp>
      <p:sp>
        <p:nvSpPr>
          <p:cNvPr id="487" name="Google Shape;487;g6bc84c4aea_3_64"/>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88" name="Google Shape;488;g6bc84c4aea_3_64"/>
          <p:cNvSpPr/>
          <p:nvPr/>
        </p:nvSpPr>
        <p:spPr>
          <a:xfrm>
            <a:off x="1543984" y="6017638"/>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lang="en-US">
                <a:solidFill>
                  <a:schemeClr val="dk1"/>
                </a:solidFill>
                <a:latin typeface="Times New Roman"/>
                <a:ea typeface="Times New Roman"/>
                <a:cs typeface="Times New Roman"/>
                <a:sym typeface="Times New Roman"/>
              </a:rPr>
              <a:t>MVP Specific </a:t>
            </a:r>
            <a:r>
              <a:rPr b="1" lang="en-US">
                <a:solidFill>
                  <a:schemeClr val="dk1"/>
                </a:solidFill>
                <a:latin typeface="Times New Roman"/>
                <a:ea typeface="Times New Roman"/>
                <a:cs typeface="Times New Roman"/>
                <a:sym typeface="Times New Roman"/>
              </a:rPr>
              <a:t>functionality</a:t>
            </a:r>
            <a:r>
              <a:rPr b="1" lang="en-US">
                <a:solidFill>
                  <a:schemeClr val="dk1"/>
                </a:solidFill>
                <a:latin typeface="Times New Roman"/>
                <a:ea typeface="Times New Roman"/>
                <a:cs typeface="Times New Roman"/>
                <a:sym typeface="Times New Roman"/>
              </a:rPr>
              <a:t> was of cloud saving is verified, but GPIO buttons and mounting could not be.</a:t>
            </a:r>
            <a:endParaRPr b="1" i="0" sz="1400" u="none" cap="none" strike="noStrike">
              <a:solidFill>
                <a:schemeClr val="dk1"/>
              </a:solidFill>
              <a:latin typeface="Times New Roman"/>
              <a:ea typeface="Times New Roman"/>
              <a:cs typeface="Times New Roman"/>
              <a:sym typeface="Times New Roman"/>
            </a:endParaRPr>
          </a:p>
        </p:txBody>
      </p:sp>
      <p:graphicFrame>
        <p:nvGraphicFramePr>
          <p:cNvPr id="489" name="Google Shape;489;g6bc84c4aea_3_64"/>
          <p:cNvGraphicFramePr/>
          <p:nvPr/>
        </p:nvGraphicFramePr>
        <p:xfrm>
          <a:off x="924150" y="2272325"/>
          <a:ext cx="3000000" cy="3000000"/>
        </p:xfrm>
        <a:graphic>
          <a:graphicData uri="http://schemas.openxmlformats.org/drawingml/2006/table">
            <a:tbl>
              <a:tblPr>
                <a:noFill/>
                <a:tableStyleId>{8CB9AE21-DECC-401E-83ED-488D5D4C5ABD}</a:tableStyleId>
              </a:tblPr>
              <a:tblGrid>
                <a:gridCol w="1162050"/>
                <a:gridCol w="1600200"/>
                <a:gridCol w="1104900"/>
                <a:gridCol w="800100"/>
                <a:gridCol w="504825"/>
                <a:gridCol w="476250"/>
                <a:gridCol w="800100"/>
                <a:gridCol w="447675"/>
                <a:gridCol w="590550"/>
              </a:tblGrid>
              <a:tr h="190500">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0"/>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Requirement Title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1"/>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Verification Method</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2"/>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Required</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3"/>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Units</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4"/>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Oper-ation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0:5"/>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Actual</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Value</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6"/>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Pass/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US" sz="1200">
                          <a:latin typeface="Calibri"/>
                          <a:ea typeface="Calibri"/>
                          <a:cs typeface="Calibri"/>
                          <a:sym typeface="Calibri"/>
                        </a:rPr>
                        <a:t>Fail</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7"/>
                      </a:ext>
                    </a:extLst>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Margin</a:t>
                      </a:r>
                      <a:endParaRPr b="1"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489:0: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GPIO Buttons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Test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2"/>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10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3"/>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YES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4"/>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0</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89:1: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FAIL</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1:8"/>
                      </a:ext>
                    </a:extLst>
                  </a:tcPr>
                </a:tc>
              </a:tr>
              <a:tr h="190500">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N/A</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0"/>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Cloud Saving</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1"/>
                      </a:ext>
                    </a:extLst>
                  </a:tcPr>
                </a:tc>
                <a:tc>
                  <a:txBody>
                    <a:bodyPr/>
                    <a:lstStyle/>
                    <a:p>
                      <a:pPr indent="0" lvl="0" marL="0" rtl="0" algn="ctr">
                        <a:lnSpc>
                          <a:spcPct val="115000"/>
                        </a:lnSpc>
                        <a:spcBef>
                          <a:spcPts val="0"/>
                        </a:spcBef>
                        <a:spcAft>
                          <a:spcPts val="0"/>
                        </a:spcAft>
                        <a:buNone/>
                      </a:pPr>
                      <a:r>
                        <a:rPr lang="en-US" sz="1200">
                          <a:latin typeface="Calibri"/>
                          <a:ea typeface="Calibri"/>
                          <a:cs typeface="Calibri"/>
                          <a:sym typeface="Calibri"/>
                        </a:rPr>
                        <a:t>Inspection</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2"/>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3"/>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Logic</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4"/>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bool</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5"/>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True</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89:2:6"/>
                      </a:ext>
                    </a:extLst>
                  </a:tcPr>
                </a:tc>
                <a:tc>
                  <a:txBody>
                    <a:bodyPr/>
                    <a:lstStyle/>
                    <a:p>
                      <a:pPr indent="0" lvl="0" marL="0" rtl="0" algn="ctr">
                        <a:spcBef>
                          <a:spcPts val="0"/>
                        </a:spcBef>
                        <a:spcAft>
                          <a:spcPts val="0"/>
                        </a:spcAft>
                        <a:buNone/>
                      </a:pPr>
                      <a:r>
                        <a:rPr lang="en-US" sz="1200">
                          <a:latin typeface="Calibri"/>
                          <a:ea typeface="Calibri"/>
                          <a:cs typeface="Calibri"/>
                          <a:sym typeface="Calibri"/>
                        </a:rPr>
                        <a:t>PASS</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7"/>
                      </a:ext>
                    </a:extLst>
                  </a:tcPr>
                </a:tc>
                <a:tc>
                  <a:txBody>
                    <a:bodyPr/>
                    <a:lstStyle/>
                    <a:p>
                      <a:pPr indent="0" lvl="0" marL="0" rtl="0" algn="ctr">
                        <a:spcBef>
                          <a:spcPts val="0"/>
                        </a:spcBef>
                        <a:spcAft>
                          <a:spcPts val="0"/>
                        </a:spcAft>
                        <a:buNone/>
                      </a:pPr>
                      <a:r>
                        <a:t/>
                      </a:r>
                      <a:endParaRPr sz="1200">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2:8"/>
                      </a:ext>
                    </a:extLst>
                  </a:tcPr>
                </a:tc>
              </a:tr>
              <a:tr h="190500">
                <a:tc>
                  <a:txBody>
                    <a:bodyPr/>
                    <a:lstStyle/>
                    <a:p>
                      <a:pPr indent="0" lvl="0" marL="0" rtl="0" algn="ctr">
                        <a:lnSpc>
                          <a:spcPct val="115000"/>
                        </a:lnSpc>
                        <a:spcBef>
                          <a:spcPts val="0"/>
                        </a:spcBef>
                        <a:spcAft>
                          <a:spcPts val="0"/>
                        </a:spcAft>
                        <a:buNone/>
                      </a:pPr>
                      <a:r>
                        <a:rPr lang="en-US" sz="1200">
                          <a:solidFill>
                            <a:srgbClr val="FF0000"/>
                          </a:solidFill>
                          <a:latin typeface="Calibri"/>
                          <a:ea typeface="Calibri"/>
                          <a:cs typeface="Calibri"/>
                          <a:sym typeface="Calibri"/>
                        </a:rPr>
                        <a:t>N/A</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0"/>
                      </a:ext>
                    </a:extLst>
                  </a:tcPr>
                </a:tc>
                <a:tc>
                  <a:txBody>
                    <a:bodyPr/>
                    <a:lstStyle/>
                    <a:p>
                      <a:pPr indent="0" lvl="0" marL="0" rtl="0" algn="ctr">
                        <a:lnSpc>
                          <a:spcPct val="115000"/>
                        </a:lnSpc>
                        <a:spcBef>
                          <a:spcPts val="0"/>
                        </a:spcBef>
                        <a:spcAft>
                          <a:spcPts val="0"/>
                        </a:spcAft>
                        <a:buNone/>
                      </a:pPr>
                      <a:r>
                        <a:rPr lang="en-US" sz="1200">
                          <a:solidFill>
                            <a:srgbClr val="FF0000"/>
                          </a:solidFill>
                          <a:latin typeface="Calibri"/>
                          <a:ea typeface="Calibri"/>
                          <a:cs typeface="Calibri"/>
                          <a:sym typeface="Calibri"/>
                        </a:rPr>
                        <a:t>Mounting</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1"/>
                      </a:ext>
                    </a:extLst>
                  </a:tcPr>
                </a:tc>
                <a:tc>
                  <a:txBody>
                    <a:bodyPr/>
                    <a:lstStyle/>
                    <a:p>
                      <a:pPr indent="0" lvl="0" marL="0" rtl="0" algn="ctr">
                        <a:lnSpc>
                          <a:spcPct val="115000"/>
                        </a:lnSpc>
                        <a:spcBef>
                          <a:spcPts val="0"/>
                        </a:spcBef>
                        <a:spcAft>
                          <a:spcPts val="0"/>
                        </a:spcAft>
                        <a:buNone/>
                      </a:pPr>
                      <a:r>
                        <a:rPr lang="en-US" sz="1200">
                          <a:solidFill>
                            <a:srgbClr val="FF0000"/>
                          </a:solidFill>
                          <a:latin typeface="Calibri"/>
                          <a:ea typeface="Calibri"/>
                          <a:cs typeface="Calibri"/>
                          <a:sym typeface="Calibri"/>
                        </a:rPr>
                        <a:t>Inspection</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2"/>
                      </a:ext>
                    </a:extLst>
                  </a:tcPr>
                </a:tc>
                <a:tc>
                  <a:txBody>
                    <a:bodyPr/>
                    <a:lstStyle/>
                    <a:p>
                      <a:pPr indent="0" lvl="0" marL="0" rtl="0" algn="ctr">
                        <a:spcBef>
                          <a:spcPts val="0"/>
                        </a:spcBef>
                        <a:spcAft>
                          <a:spcPts val="0"/>
                        </a:spcAft>
                        <a:buNone/>
                      </a:pPr>
                      <a:r>
                        <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3"/>
                      </a:ext>
                    </a:extLst>
                  </a:tcPr>
                </a:tc>
                <a:tc>
                  <a:txBody>
                    <a:bodyPr/>
                    <a:lstStyle/>
                    <a:p>
                      <a:pPr indent="0" lvl="0" marL="0" rtl="0" algn="ctr">
                        <a:spcBef>
                          <a:spcPts val="0"/>
                        </a:spcBef>
                        <a:spcAft>
                          <a:spcPts val="0"/>
                        </a:spcAft>
                        <a:buNone/>
                      </a:pPr>
                      <a:r>
                        <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4"/>
                      </a:ext>
                    </a:extLst>
                  </a:tcPr>
                </a:tc>
                <a:tc>
                  <a:txBody>
                    <a:bodyPr/>
                    <a:lstStyle/>
                    <a:p>
                      <a:pPr indent="0" lvl="0" marL="0" rtl="0" algn="ctr">
                        <a:spcBef>
                          <a:spcPts val="0"/>
                        </a:spcBef>
                        <a:spcAft>
                          <a:spcPts val="0"/>
                        </a:spcAft>
                        <a:buNone/>
                      </a:pPr>
                      <a:r>
                        <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5"/>
                      </a:ext>
                    </a:extLst>
                  </a:tcPr>
                </a:tc>
                <a:tc>
                  <a:txBody>
                    <a:bodyPr/>
                    <a:lstStyle/>
                    <a:p>
                      <a:pPr indent="0" lvl="0" marL="0" rtl="0" algn="ctr">
                        <a:spcBef>
                          <a:spcPts val="0"/>
                        </a:spcBef>
                        <a:spcAft>
                          <a:spcPts val="0"/>
                        </a:spcAft>
                        <a:buNone/>
                      </a:pPr>
                      <a:r>
                        <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E5F1"/>
                    </a:solidFill>
                    <a:extLst>
                      <a:ext uri="http://customooxmlschemas.google.com/">
                        <go:slidesCustomData xmlns:go="http://customooxmlschemas.google.com/" cellId="489:3:6"/>
                      </a:ext>
                    </a:extLst>
                  </a:tcPr>
                </a:tc>
                <a:tc>
                  <a:txBody>
                    <a:bodyPr/>
                    <a:lstStyle/>
                    <a:p>
                      <a:pPr indent="0" lvl="0" marL="0" rtl="0" algn="ctr">
                        <a:spcBef>
                          <a:spcPts val="0"/>
                        </a:spcBef>
                        <a:spcAft>
                          <a:spcPts val="0"/>
                        </a:spcAft>
                        <a:buNone/>
                      </a:pPr>
                      <a:r>
                        <a:rPr lang="en-US" sz="1200">
                          <a:solidFill>
                            <a:srgbClr val="FF0000"/>
                          </a:solidFill>
                          <a:latin typeface="Calibri"/>
                          <a:ea typeface="Calibri"/>
                          <a:cs typeface="Calibri"/>
                          <a:sym typeface="Calibri"/>
                        </a:rPr>
                        <a:t>FAIL</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7"/>
                      </a:ext>
                    </a:extLst>
                  </a:tcPr>
                </a:tc>
                <a:tc>
                  <a:txBody>
                    <a:bodyPr/>
                    <a:lstStyle/>
                    <a:p>
                      <a:pPr indent="0" lvl="0" marL="0" rtl="0" algn="ctr">
                        <a:spcBef>
                          <a:spcPts val="0"/>
                        </a:spcBef>
                        <a:spcAft>
                          <a:spcPts val="0"/>
                        </a:spcAft>
                        <a:buNone/>
                      </a:pPr>
                      <a:r>
                        <a:t/>
                      </a:r>
                      <a:endParaRPr sz="1200">
                        <a:solidFill>
                          <a:srgbClr val="FF0000"/>
                        </a:solidFill>
                        <a:latin typeface="Calibri"/>
                        <a:ea typeface="Calibri"/>
                        <a:cs typeface="Calibri"/>
                        <a:sym typeface="Calibri"/>
                      </a:endParaRPr>
                    </a:p>
                  </a:txBody>
                  <a:tcPr marT="91425" marB="91425"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9:3:8"/>
                      </a:ext>
                    </a:extLst>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g6be4fbb3c9_2_125"/>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Conclusion	</a:t>
            </a:r>
            <a:endParaRPr/>
          </a:p>
        </p:txBody>
      </p:sp>
      <p:sp>
        <p:nvSpPr>
          <p:cNvPr id="496" name="Google Shape;496;g6be4fbb3c9_2_125"/>
          <p:cNvSpPr txBox="1"/>
          <p:nvPr>
            <p:ph idx="1" type="body"/>
          </p:nvPr>
        </p:nvSpPr>
        <p:spPr>
          <a:xfrm>
            <a:off x="554273" y="1511167"/>
            <a:ext cx="8228100" cy="5027700"/>
          </a:xfrm>
          <a:prstGeom prst="rect">
            <a:avLst/>
          </a:prstGeom>
        </p:spPr>
        <p:txBody>
          <a:bodyPr anchorCtr="0" anchor="t" bIns="45700" lIns="91425" spcFirstLastPara="1" rIns="91425" wrap="square" tIns="45700">
            <a:noAutofit/>
          </a:bodyPr>
          <a:lstStyle/>
          <a:p>
            <a:pPr indent="-368300" lvl="0" marL="457200" rtl="0" algn="l">
              <a:spcBef>
                <a:spcPts val="560"/>
              </a:spcBef>
              <a:spcAft>
                <a:spcPts val="0"/>
              </a:spcAft>
              <a:buSzPts val="2200"/>
              <a:buChar char="•"/>
            </a:pPr>
            <a:r>
              <a:rPr lang="en-US" sz="2200"/>
              <a:t>All software and camera hardware was </a:t>
            </a:r>
            <a:r>
              <a:rPr lang="en-US" sz="2200"/>
              <a:t>successfully</a:t>
            </a:r>
            <a:r>
              <a:rPr lang="en-US" sz="2200"/>
              <a:t> tested and verified.</a:t>
            </a:r>
            <a:endParaRPr sz="2200"/>
          </a:p>
          <a:p>
            <a:pPr indent="-368300" lvl="0" marL="457200" rtl="0" algn="l">
              <a:spcBef>
                <a:spcPts val="0"/>
              </a:spcBef>
              <a:spcAft>
                <a:spcPts val="0"/>
              </a:spcAft>
              <a:buSzPts val="2200"/>
              <a:buChar char="•"/>
            </a:pPr>
            <a:r>
              <a:rPr lang="en-US" sz="2200"/>
              <a:t>At the component level, Raspberry Pi 4 showed unexpected </a:t>
            </a:r>
            <a:r>
              <a:rPr lang="en-US" sz="2200"/>
              <a:t>compatibility</a:t>
            </a:r>
            <a:r>
              <a:rPr lang="en-US" sz="2200"/>
              <a:t> issues that prevented full testing as expected.</a:t>
            </a:r>
            <a:endParaRPr sz="2200"/>
          </a:p>
          <a:p>
            <a:pPr indent="-368300" lvl="1" marL="914400" rtl="0" algn="l">
              <a:spcBef>
                <a:spcPts val="0"/>
              </a:spcBef>
              <a:spcAft>
                <a:spcPts val="0"/>
              </a:spcAft>
              <a:buSzPts val="2200"/>
              <a:buChar char="•"/>
            </a:pPr>
            <a:r>
              <a:rPr lang="en-US" sz="2200"/>
              <a:t>This does not mean that this </a:t>
            </a:r>
            <a:r>
              <a:rPr lang="en-US" sz="2200"/>
              <a:t>component</a:t>
            </a:r>
            <a:r>
              <a:rPr lang="en-US" sz="2200"/>
              <a:t> is unviable, it requires lower level troubleshooting which will be done with the help of our sponsor.</a:t>
            </a:r>
            <a:endParaRPr sz="2200"/>
          </a:p>
          <a:p>
            <a:pPr indent="-368300" lvl="1" marL="914400" rtl="0" algn="l">
              <a:spcBef>
                <a:spcPts val="0"/>
              </a:spcBef>
              <a:spcAft>
                <a:spcPts val="0"/>
              </a:spcAft>
              <a:buSzPts val="2200"/>
              <a:buChar char="•"/>
            </a:pPr>
            <a:r>
              <a:rPr lang="en-US" sz="2200"/>
              <a:t>GPIO buttons are to be tested once </a:t>
            </a:r>
            <a:r>
              <a:rPr lang="en-US" sz="2200"/>
              <a:t>compatibility</a:t>
            </a:r>
            <a:r>
              <a:rPr lang="en-US" sz="2200"/>
              <a:t> issues have been resolved.</a:t>
            </a:r>
            <a:endParaRPr sz="2200"/>
          </a:p>
          <a:p>
            <a:pPr indent="-368300" lvl="0" marL="457200" rtl="0" algn="l">
              <a:spcBef>
                <a:spcPts val="0"/>
              </a:spcBef>
              <a:spcAft>
                <a:spcPts val="0"/>
              </a:spcAft>
              <a:buSzPts val="2200"/>
              <a:buChar char="•"/>
            </a:pPr>
            <a:r>
              <a:rPr lang="en-US" sz="2200"/>
              <a:t>Mounting system was not able to be verified at this time as we are still awaiting confirmation of the </a:t>
            </a:r>
            <a:r>
              <a:rPr lang="en-US" sz="2200"/>
              <a:t>environment</a:t>
            </a:r>
            <a:r>
              <a:rPr lang="en-US" sz="2200"/>
              <a:t> it will be mounted</a:t>
            </a:r>
            <a:endParaRPr sz="2200"/>
          </a:p>
        </p:txBody>
      </p:sp>
      <p:sp>
        <p:nvSpPr>
          <p:cNvPr id="497" name="Google Shape;497;g6be4fbb3c9_2_125"/>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790fa67899_2_14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504" name="Google Shape;504;g790fa67899_2_14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505" name="Google Shape;505;g790fa67899_2_148"/>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506" name="Google Shape;506;g790fa67899_2_148"/>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Analysis and Predictions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g65572dbb7a_1_1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12" name="Google Shape;512;g65572dbb7a_1_15"/>
          <p:cNvSpPr/>
          <p:nvPr/>
        </p:nvSpPr>
        <p:spPr>
          <a:xfrm>
            <a:off x="1201200" y="6256550"/>
            <a:ext cx="67416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a:t>
            </a:r>
            <a:r>
              <a:rPr b="1" i="0" lang="en-US" sz="1400" u="none" cap="none" strike="noStrike">
                <a:solidFill>
                  <a:schemeClr val="dk1"/>
                </a:solidFill>
                <a:latin typeface="Times New Roman"/>
                <a:ea typeface="Times New Roman"/>
                <a:cs typeface="Times New Roman"/>
                <a:sym typeface="Times New Roman"/>
              </a:rPr>
              <a:t>MVP </a:t>
            </a:r>
            <a:r>
              <a:rPr b="1" i="0" lang="en-US" sz="1400" u="none" cap="none" strike="noStrike">
                <a:solidFill>
                  <a:srgbClr val="000000"/>
                </a:solidFill>
                <a:latin typeface="Times New Roman"/>
                <a:ea typeface="Times New Roman"/>
                <a:cs typeface="Times New Roman"/>
                <a:sym typeface="Times New Roman"/>
              </a:rPr>
              <a:t>software model </a:t>
            </a:r>
            <a:r>
              <a:rPr b="1" lang="en-US">
                <a:latin typeface="Times New Roman"/>
                <a:ea typeface="Times New Roman"/>
                <a:cs typeface="Times New Roman"/>
                <a:sym typeface="Times New Roman"/>
              </a:rPr>
              <a:t>has been </a:t>
            </a:r>
            <a:r>
              <a:rPr b="1" i="0" lang="en-US" sz="1400" u="none" cap="none" strike="noStrike">
                <a:solidFill>
                  <a:srgbClr val="000000"/>
                </a:solidFill>
                <a:latin typeface="Times New Roman"/>
                <a:ea typeface="Times New Roman"/>
                <a:cs typeface="Times New Roman"/>
                <a:sym typeface="Times New Roman"/>
              </a:rPr>
              <a:t>implemented as above.</a:t>
            </a:r>
            <a:endParaRPr b="1" i="0" sz="1400" u="none" cap="none" strike="noStrike">
              <a:solidFill>
                <a:srgbClr val="000000"/>
              </a:solidFill>
              <a:latin typeface="Times New Roman"/>
              <a:ea typeface="Times New Roman"/>
              <a:cs typeface="Times New Roman"/>
              <a:sym typeface="Times New Roman"/>
            </a:endParaRPr>
          </a:p>
        </p:txBody>
      </p:sp>
      <p:sp>
        <p:nvSpPr>
          <p:cNvPr id="513" name="Google Shape;513;g65572dbb7a_1_1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pic>
        <p:nvPicPr>
          <p:cNvPr id="514" name="Google Shape;514;g65572dbb7a_1_15"/>
          <p:cNvPicPr preferRelativeResize="0"/>
          <p:nvPr/>
        </p:nvPicPr>
        <p:blipFill>
          <a:blip r:embed="rId3">
            <a:alphaModFix/>
          </a:blip>
          <a:stretch>
            <a:fillRect/>
          </a:stretch>
        </p:blipFill>
        <p:spPr>
          <a:xfrm>
            <a:off x="-10925" y="1529275"/>
            <a:ext cx="9144000" cy="41022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g79247b843a_0_1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000">
                <a:latin typeface="Times New Roman"/>
                <a:ea typeface="Times New Roman"/>
                <a:cs typeface="Times New Roman"/>
                <a:sym typeface="Times New Roman"/>
              </a:rPr>
              <a:t>Our Solution</a:t>
            </a:r>
            <a:endParaRPr sz="3000">
              <a:latin typeface="Times New Roman"/>
              <a:ea typeface="Times New Roman"/>
              <a:cs typeface="Times New Roman"/>
              <a:sym typeface="Times New Roman"/>
            </a:endParaRPr>
          </a:p>
        </p:txBody>
      </p:sp>
      <p:sp>
        <p:nvSpPr>
          <p:cNvPr id="112" name="Google Shape;112;g79247b843a_0_12"/>
          <p:cNvSpPr txBox="1"/>
          <p:nvPr>
            <p:ph idx="1" type="body"/>
          </p:nvPr>
        </p:nvSpPr>
        <p:spPr>
          <a:xfrm>
            <a:off x="301800" y="1368925"/>
            <a:ext cx="6027900" cy="45012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100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We have defined our scope to focus on grand mal (tonic-clonic) seizure detection.</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100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Our proposed system will detect seizures remotely and without compromising patient quality of life, allowing caregivers to leave affected individual to the privacy of their bed while preserving comfort.</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100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With a combination of a detection and alert system along with proper first aid assistance can reduce SUDEP risk.</a:t>
            </a:r>
            <a:endParaRPr sz="1800">
              <a:solidFill>
                <a:srgbClr val="434343"/>
              </a:solidFill>
              <a:latin typeface="Times New Roman"/>
              <a:ea typeface="Times New Roman"/>
              <a:cs typeface="Times New Roman"/>
              <a:sym typeface="Times New Roman"/>
            </a:endParaRPr>
          </a:p>
          <a:p>
            <a:pPr indent="-342900" lvl="0" marL="457200" rtl="0" algn="just">
              <a:lnSpc>
                <a:spcPct val="115000"/>
              </a:lnSpc>
              <a:spcBef>
                <a:spcPts val="1000"/>
              </a:spcBef>
              <a:spcAft>
                <a:spcPts val="100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By sending our MVP to clinical trial we can collect data from real patients to train out algorithm going forward.</a:t>
            </a:r>
            <a:endParaRPr sz="1800">
              <a:solidFill>
                <a:srgbClr val="434343"/>
              </a:solidFill>
              <a:latin typeface="Times New Roman"/>
              <a:ea typeface="Times New Roman"/>
              <a:cs typeface="Times New Roman"/>
              <a:sym typeface="Times New Roman"/>
            </a:endParaRPr>
          </a:p>
        </p:txBody>
      </p:sp>
      <p:sp>
        <p:nvSpPr>
          <p:cNvPr id="113" name="Google Shape;113;g79247b843a_0_1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114" name="Google Shape;114;g79247b843a_0_12"/>
          <p:cNvSpPr/>
          <p:nvPr/>
        </p:nvSpPr>
        <p:spPr>
          <a:xfrm>
            <a:off x="1338925" y="5869975"/>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1600"/>
              </a:spcAft>
              <a:buClr>
                <a:schemeClr val="dk1"/>
              </a:buClr>
              <a:buSzPts val="1100"/>
              <a:buFont typeface="Arial"/>
              <a:buNone/>
            </a:pPr>
            <a:r>
              <a:rPr b="1" i="0" lang="en-US" sz="1400" u="none" cap="none" strike="noStrike">
                <a:solidFill>
                  <a:srgbClr val="434343"/>
                </a:solidFill>
                <a:latin typeface="Times New Roman"/>
                <a:ea typeface="Times New Roman"/>
                <a:cs typeface="Times New Roman"/>
                <a:sym typeface="Times New Roman"/>
              </a:rPr>
              <a:t>We are delivering a monitoring system that detects seizures and notifies caregivers to reduce the risk of SUDEP.</a:t>
            </a:r>
            <a:endParaRPr b="1" i="0" sz="1400" u="none" cap="none" strike="noStrike">
              <a:solidFill>
                <a:srgbClr val="000000"/>
              </a:solidFill>
              <a:latin typeface="Times New Roman"/>
              <a:ea typeface="Times New Roman"/>
              <a:cs typeface="Times New Roman"/>
              <a:sym typeface="Times New Roman"/>
            </a:endParaRPr>
          </a:p>
        </p:txBody>
      </p:sp>
      <p:pic>
        <p:nvPicPr>
          <p:cNvPr id="115" name="Google Shape;115;g79247b843a_0_12"/>
          <p:cNvPicPr preferRelativeResize="0"/>
          <p:nvPr/>
        </p:nvPicPr>
        <p:blipFill rotWithShape="1">
          <a:blip r:embed="rId3">
            <a:alphaModFix/>
          </a:blip>
          <a:srcRect b="0" l="0" r="0" t="0"/>
          <a:stretch/>
        </p:blipFill>
        <p:spPr>
          <a:xfrm>
            <a:off x="6589375" y="991575"/>
            <a:ext cx="2286000" cy="1617367"/>
          </a:xfrm>
          <a:prstGeom prst="rect">
            <a:avLst/>
          </a:prstGeom>
          <a:noFill/>
          <a:ln>
            <a:noFill/>
          </a:ln>
        </p:spPr>
      </p:pic>
      <p:pic>
        <p:nvPicPr>
          <p:cNvPr id="116" name="Google Shape;116;g79247b843a_0_12"/>
          <p:cNvPicPr preferRelativeResize="0"/>
          <p:nvPr/>
        </p:nvPicPr>
        <p:blipFill rotWithShape="1">
          <a:blip r:embed="rId4">
            <a:alphaModFix/>
          </a:blip>
          <a:srcRect b="0" l="0" r="0" t="0"/>
          <a:stretch/>
        </p:blipFill>
        <p:spPr>
          <a:xfrm>
            <a:off x="6496275" y="2714613"/>
            <a:ext cx="2286000" cy="1428750"/>
          </a:xfrm>
          <a:prstGeom prst="rect">
            <a:avLst/>
          </a:prstGeom>
          <a:noFill/>
          <a:ln>
            <a:noFill/>
          </a:ln>
        </p:spPr>
      </p:pic>
      <p:pic>
        <p:nvPicPr>
          <p:cNvPr id="117" name="Google Shape;117;g79247b843a_0_12"/>
          <p:cNvPicPr preferRelativeResize="0"/>
          <p:nvPr/>
        </p:nvPicPr>
        <p:blipFill rotWithShape="1">
          <a:blip r:embed="rId5">
            <a:alphaModFix/>
          </a:blip>
          <a:srcRect b="0" l="0" r="0" t="0"/>
          <a:stretch/>
        </p:blipFill>
        <p:spPr>
          <a:xfrm>
            <a:off x="6444713" y="4295038"/>
            <a:ext cx="2286000" cy="146304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Google Shape;519;g6bbfd373b4_0_71"/>
          <p:cNvPicPr preferRelativeResize="0"/>
          <p:nvPr/>
        </p:nvPicPr>
        <p:blipFill>
          <a:blip r:embed="rId3">
            <a:alphaModFix/>
          </a:blip>
          <a:stretch>
            <a:fillRect/>
          </a:stretch>
        </p:blipFill>
        <p:spPr>
          <a:xfrm>
            <a:off x="-152400" y="2010234"/>
            <a:ext cx="5749375" cy="4279541"/>
          </a:xfrm>
          <a:prstGeom prst="rect">
            <a:avLst/>
          </a:prstGeom>
          <a:noFill/>
          <a:ln>
            <a:noFill/>
          </a:ln>
        </p:spPr>
      </p:pic>
      <p:sp>
        <p:nvSpPr>
          <p:cNvPr id="520" name="Google Shape;520;g6bbfd373b4_0_7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21" name="Google Shape;521;g6bbfd373b4_0_71"/>
          <p:cNvSpPr/>
          <p:nvPr/>
        </p:nvSpPr>
        <p:spPr>
          <a:xfrm>
            <a:off x="1204650" y="6289775"/>
            <a:ext cx="67347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a robust, </a:t>
            </a:r>
            <a:r>
              <a:rPr b="1" lang="en-US">
                <a:latin typeface="Times New Roman"/>
                <a:ea typeface="Times New Roman"/>
                <a:cs typeface="Times New Roman"/>
                <a:sym typeface="Times New Roman"/>
              </a:rPr>
              <a:t>state-of-the-art </a:t>
            </a:r>
            <a:r>
              <a:rPr b="1" i="0" lang="en-US" sz="1400" u="none" cap="none" strike="noStrike">
                <a:solidFill>
                  <a:srgbClr val="000000"/>
                </a:solidFill>
                <a:latin typeface="Times New Roman"/>
                <a:ea typeface="Times New Roman"/>
                <a:cs typeface="Times New Roman"/>
                <a:sym typeface="Times New Roman"/>
              </a:rPr>
              <a:t>movement detection algorithm implemented.</a:t>
            </a:r>
            <a:endParaRPr b="1" i="0" sz="1400" u="none" cap="none" strike="noStrike">
              <a:solidFill>
                <a:srgbClr val="000000"/>
              </a:solidFill>
              <a:latin typeface="Times New Roman"/>
              <a:ea typeface="Times New Roman"/>
              <a:cs typeface="Times New Roman"/>
              <a:sym typeface="Times New Roman"/>
            </a:endParaRPr>
          </a:p>
        </p:txBody>
      </p:sp>
      <p:sp>
        <p:nvSpPr>
          <p:cNvPr id="522" name="Google Shape;522;g6bbfd373b4_0_7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523" name="Google Shape;523;g6bbfd373b4_0_71"/>
          <p:cNvSpPr txBox="1"/>
          <p:nvPr/>
        </p:nvSpPr>
        <p:spPr>
          <a:xfrm>
            <a:off x="0" y="1574625"/>
            <a:ext cx="9144000" cy="77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Verdana"/>
                <a:ea typeface="Verdana"/>
                <a:cs typeface="Verdana"/>
                <a:sym typeface="Verdana"/>
              </a:rPr>
              <a:t>Improved</a:t>
            </a:r>
            <a:r>
              <a:rPr lang="en-US" sz="2400">
                <a:latin typeface="Verdana"/>
                <a:ea typeface="Verdana"/>
                <a:cs typeface="Verdana"/>
                <a:sym typeface="Verdana"/>
              </a:rPr>
              <a:t> motion </a:t>
            </a:r>
            <a:r>
              <a:rPr b="0" i="0" lang="en-US" sz="2400" u="none" cap="none" strike="noStrike">
                <a:solidFill>
                  <a:srgbClr val="000000"/>
                </a:solidFill>
                <a:latin typeface="Verdana"/>
                <a:ea typeface="Verdana"/>
                <a:cs typeface="Verdana"/>
                <a:sym typeface="Verdana"/>
              </a:rPr>
              <a:t>detection algorithm</a:t>
            </a:r>
            <a:endParaRPr b="0" i="0" sz="2400" u="none" cap="none" strike="noStrike">
              <a:solidFill>
                <a:srgbClr val="000000"/>
              </a:solidFill>
              <a:latin typeface="Verdana"/>
              <a:ea typeface="Verdana"/>
              <a:cs typeface="Verdana"/>
              <a:sym typeface="Verdana"/>
            </a:endParaRPr>
          </a:p>
        </p:txBody>
      </p:sp>
      <p:sp>
        <p:nvSpPr>
          <p:cNvPr id="524" name="Google Shape;524;g6bbfd373b4_0_71"/>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Doc:105,200</a:t>
            </a:r>
            <a:endParaRPr sz="1000">
              <a:latin typeface="Verdana"/>
              <a:ea typeface="Verdana"/>
              <a:cs typeface="Verdana"/>
              <a:sym typeface="Verdana"/>
            </a:endParaRPr>
          </a:p>
        </p:txBody>
      </p:sp>
      <p:pic>
        <p:nvPicPr>
          <p:cNvPr id="525" name="Google Shape;525;g6bbfd373b4_0_71"/>
          <p:cNvPicPr preferRelativeResize="0"/>
          <p:nvPr/>
        </p:nvPicPr>
        <p:blipFill>
          <a:blip r:embed="rId4">
            <a:alphaModFix/>
          </a:blip>
          <a:stretch>
            <a:fillRect/>
          </a:stretch>
        </p:blipFill>
        <p:spPr>
          <a:xfrm>
            <a:off x="5149540" y="2500425"/>
            <a:ext cx="3842061" cy="27443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g65572dbb7a_1_6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31" name="Google Shape;531;g65572dbb7a_1_63"/>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a strong seizure detection algorithm ready to develop further.</a:t>
            </a:r>
            <a:endParaRPr b="1" i="0" sz="1400" u="none" cap="none" strike="noStrike">
              <a:solidFill>
                <a:srgbClr val="000000"/>
              </a:solidFill>
              <a:latin typeface="Times New Roman"/>
              <a:ea typeface="Times New Roman"/>
              <a:cs typeface="Times New Roman"/>
              <a:sym typeface="Times New Roman"/>
            </a:endParaRPr>
          </a:p>
        </p:txBody>
      </p:sp>
      <p:sp>
        <p:nvSpPr>
          <p:cNvPr id="532" name="Google Shape;532;g65572dbb7a_1_6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533" name="Google Shape;533;g65572dbb7a_1_63"/>
          <p:cNvSpPr txBox="1"/>
          <p:nvPr/>
        </p:nvSpPr>
        <p:spPr>
          <a:xfrm>
            <a:off x="0" y="1529275"/>
            <a:ext cx="9144000" cy="77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Verdana"/>
                <a:ea typeface="Verdana"/>
                <a:cs typeface="Verdana"/>
                <a:sym typeface="Verdana"/>
              </a:rPr>
              <a:t>Seizure detection algorithm</a:t>
            </a:r>
            <a:endParaRPr b="0" i="0" sz="2400" u="none" cap="none" strike="noStrike">
              <a:solidFill>
                <a:srgbClr val="000000"/>
              </a:solidFill>
              <a:latin typeface="Verdana"/>
              <a:ea typeface="Verdana"/>
              <a:cs typeface="Verdana"/>
              <a:sym typeface="Verdana"/>
            </a:endParaRPr>
          </a:p>
        </p:txBody>
      </p:sp>
      <p:pic>
        <p:nvPicPr>
          <p:cNvPr id="534" name="Google Shape;534;g65572dbb7a_1_63"/>
          <p:cNvPicPr preferRelativeResize="0"/>
          <p:nvPr/>
        </p:nvPicPr>
        <p:blipFill rotWithShape="1">
          <a:blip r:embed="rId3">
            <a:alphaModFix/>
          </a:blip>
          <a:srcRect b="0" l="0" r="0" t="0"/>
          <a:stretch/>
        </p:blipFill>
        <p:spPr>
          <a:xfrm>
            <a:off x="6164251" y="2178224"/>
            <a:ext cx="2930949" cy="3427101"/>
          </a:xfrm>
          <a:prstGeom prst="rect">
            <a:avLst/>
          </a:prstGeom>
          <a:noFill/>
          <a:ln>
            <a:noFill/>
          </a:ln>
        </p:spPr>
      </p:pic>
      <p:pic>
        <p:nvPicPr>
          <p:cNvPr id="535" name="Google Shape;535;g65572dbb7a_1_63"/>
          <p:cNvPicPr preferRelativeResize="0"/>
          <p:nvPr/>
        </p:nvPicPr>
        <p:blipFill rotWithShape="1">
          <a:blip r:embed="rId4">
            <a:alphaModFix/>
          </a:blip>
          <a:srcRect b="0" l="0" r="0" t="0"/>
          <a:stretch/>
        </p:blipFill>
        <p:spPr>
          <a:xfrm>
            <a:off x="152400" y="2302675"/>
            <a:ext cx="5859451" cy="3488085"/>
          </a:xfrm>
          <a:prstGeom prst="rect">
            <a:avLst/>
          </a:prstGeom>
          <a:noFill/>
          <a:ln cap="flat" cmpd="sng" w="9525">
            <a:solidFill>
              <a:srgbClr val="000000"/>
            </a:solidFill>
            <a:prstDash val="solid"/>
            <a:round/>
            <a:headEnd len="sm" w="sm" type="none"/>
            <a:tailEnd len="sm" w="sm" type="none"/>
          </a:ln>
        </p:spPr>
      </p:pic>
      <p:sp>
        <p:nvSpPr>
          <p:cNvPr id="536" name="Google Shape;536;g65572dbb7a_1_63"/>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Doc:105,300</a:t>
            </a:r>
            <a:endParaRPr sz="1000">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g6bbfd373b4_0_2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Analysis and Predictions</a:t>
            </a:r>
            <a:endParaRPr sz="3000">
              <a:latin typeface="Times New Roman"/>
              <a:ea typeface="Times New Roman"/>
              <a:cs typeface="Times New Roman"/>
              <a:sym typeface="Times New Roman"/>
            </a:endParaRPr>
          </a:p>
        </p:txBody>
      </p:sp>
      <p:sp>
        <p:nvSpPr>
          <p:cNvPr id="542" name="Google Shape;542;g6bbfd373b4_0_2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43" name="Google Shape;543;g6bbfd373b4_0_21"/>
          <p:cNvSpPr txBox="1"/>
          <p:nvPr/>
        </p:nvSpPr>
        <p:spPr>
          <a:xfrm>
            <a:off x="757425" y="1249875"/>
            <a:ext cx="7515300" cy="51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50"/>
              <a:t>Motion detection algorithm using CPU:</a:t>
            </a:r>
            <a:endParaRPr sz="1250"/>
          </a:p>
          <a:p>
            <a:pPr indent="0" lvl="0" marL="0" rtl="0" algn="l">
              <a:lnSpc>
                <a:spcPct val="115000"/>
              </a:lnSpc>
              <a:spcBef>
                <a:spcPts val="0"/>
              </a:spcBef>
              <a:spcAft>
                <a:spcPts val="0"/>
              </a:spcAft>
              <a:buNone/>
            </a:pPr>
            <a:r>
              <a:rPr lang="en-US" sz="1250"/>
              <a:t>Inputs: 2 depth images: WxH = 1280x720 matrices of 16-bit integers</a:t>
            </a:r>
            <a:endParaRPr sz="1250"/>
          </a:p>
          <a:p>
            <a:pPr indent="0" lvl="0" marL="0" rtl="0" algn="l">
              <a:lnSpc>
                <a:spcPct val="115000"/>
              </a:lnSpc>
              <a:spcBef>
                <a:spcPts val="0"/>
              </a:spcBef>
              <a:spcAft>
                <a:spcPts val="0"/>
              </a:spcAft>
              <a:buNone/>
            </a:pPr>
            <a:r>
              <a:rPr lang="en-US" sz="1250"/>
              <a:t>Output: boolean, whether motion was detected</a:t>
            </a:r>
            <a:endParaRPr sz="1250"/>
          </a:p>
          <a:p>
            <a:pPr indent="0" lvl="0" marL="0" rtl="0" algn="l">
              <a:lnSpc>
                <a:spcPct val="115000"/>
              </a:lnSpc>
              <a:spcBef>
                <a:spcPts val="0"/>
              </a:spcBef>
              <a:spcAft>
                <a:spcPts val="0"/>
              </a:spcAft>
              <a:buNone/>
            </a:pPr>
            <a:r>
              <a:t/>
            </a:r>
            <a:endParaRPr sz="1250"/>
          </a:p>
          <a:p>
            <a:pPr indent="-307975" lvl="0" marL="457200" rtl="0" algn="l">
              <a:lnSpc>
                <a:spcPct val="115000"/>
              </a:lnSpc>
              <a:spcBef>
                <a:spcPts val="0"/>
              </a:spcBef>
              <a:spcAft>
                <a:spcPts val="0"/>
              </a:spcAft>
              <a:buSzPts val="1250"/>
              <a:buAutoNum type="arabicPeriod"/>
            </a:pPr>
            <a:r>
              <a:rPr lang="en-US" sz="1250"/>
              <a:t>dist = abs( depth_image1 - depth_image2 )</a:t>
            </a:r>
            <a:endParaRPr sz="1250"/>
          </a:p>
          <a:p>
            <a:pPr indent="0" lvl="0" marL="914400" rtl="0" algn="l">
              <a:lnSpc>
                <a:spcPct val="115000"/>
              </a:lnSpc>
              <a:spcBef>
                <a:spcPts val="0"/>
              </a:spcBef>
              <a:spcAft>
                <a:spcPts val="0"/>
              </a:spcAft>
              <a:buNone/>
            </a:pPr>
            <a:r>
              <a:rPr lang="en-US" sz="1250"/>
              <a:t>2 * H * W</a:t>
            </a:r>
            <a:endParaRPr sz="1250"/>
          </a:p>
          <a:p>
            <a:pPr indent="-307975" lvl="0" marL="457200" rtl="0" algn="l">
              <a:lnSpc>
                <a:spcPct val="115000"/>
              </a:lnSpc>
              <a:spcBef>
                <a:spcPts val="0"/>
              </a:spcBef>
              <a:spcAft>
                <a:spcPts val="0"/>
              </a:spcAft>
              <a:buSzPts val="1250"/>
              <a:buAutoNum type="arabicPeriod"/>
            </a:pPr>
            <a:r>
              <a:rPr lang="en-US" sz="1250"/>
              <a:t>mod = GaussianBlur( dist, (B,B) )</a:t>
            </a:r>
            <a:endParaRPr sz="1250"/>
          </a:p>
          <a:p>
            <a:pPr indent="0" lvl="0" marL="914400" rtl="0" algn="l">
              <a:lnSpc>
                <a:spcPct val="115000"/>
              </a:lnSpc>
              <a:spcBef>
                <a:spcPts val="0"/>
              </a:spcBef>
              <a:spcAft>
                <a:spcPts val="0"/>
              </a:spcAft>
              <a:buNone/>
            </a:pPr>
            <a:r>
              <a:rPr lang="en-US" sz="1250"/>
              <a:t>3 * B</a:t>
            </a:r>
            <a:r>
              <a:rPr baseline="30000" lang="en-US" sz="1250"/>
              <a:t>2</a:t>
            </a:r>
            <a:r>
              <a:rPr lang="en-US" sz="1250"/>
              <a:t> * H * W, assuming kernel is computed only once</a:t>
            </a:r>
            <a:endParaRPr sz="1250"/>
          </a:p>
          <a:p>
            <a:pPr indent="-307975" lvl="0" marL="457200" rtl="0" algn="l">
              <a:lnSpc>
                <a:spcPct val="115000"/>
              </a:lnSpc>
              <a:spcBef>
                <a:spcPts val="0"/>
              </a:spcBef>
              <a:spcAft>
                <a:spcPts val="0"/>
              </a:spcAft>
              <a:buSzPts val="1250"/>
              <a:buAutoNum type="arabicPeriod"/>
            </a:pPr>
            <a:r>
              <a:rPr lang="en-US" sz="1250"/>
              <a:t>return standard_deviation( mod ) &gt; threshold</a:t>
            </a:r>
            <a:endParaRPr sz="1250"/>
          </a:p>
          <a:p>
            <a:pPr indent="0" lvl="0" marL="914400" rtl="0" algn="l">
              <a:lnSpc>
                <a:spcPct val="115000"/>
              </a:lnSpc>
              <a:spcBef>
                <a:spcPts val="0"/>
              </a:spcBef>
              <a:spcAft>
                <a:spcPts val="0"/>
              </a:spcAft>
              <a:buNone/>
            </a:pPr>
            <a:r>
              <a:rPr lang="en-US" sz="1250"/>
              <a:t>3 * H * W</a:t>
            </a:r>
            <a:endParaRPr sz="1250"/>
          </a:p>
          <a:p>
            <a:pPr indent="0" lvl="0" marL="0" rtl="0" algn="l">
              <a:lnSpc>
                <a:spcPct val="115000"/>
              </a:lnSpc>
              <a:spcBef>
                <a:spcPts val="0"/>
              </a:spcBef>
              <a:spcAft>
                <a:spcPts val="0"/>
              </a:spcAft>
              <a:buNone/>
            </a:pPr>
            <a:r>
              <a:rPr lang="en-US" sz="1250"/>
              <a:t>total: </a:t>
            </a:r>
            <a:r>
              <a:rPr b="1" lang="en-US" sz="1250"/>
              <a:t>(3B</a:t>
            </a:r>
            <a:r>
              <a:rPr b="1" baseline="30000" lang="en-US" sz="1250"/>
              <a:t>2</a:t>
            </a:r>
            <a:r>
              <a:rPr b="1" lang="en-US" sz="1250"/>
              <a:t> + 5)HW operations per frame comparison</a:t>
            </a:r>
            <a:endParaRPr b="1"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rPr lang="en-US" sz="1250"/>
              <a:t>with B = 9, H = 720, W = 1280:</a:t>
            </a:r>
            <a:endParaRPr sz="1250"/>
          </a:p>
          <a:p>
            <a:pPr indent="0" lvl="0" marL="0" rtl="0" algn="l">
              <a:lnSpc>
                <a:spcPct val="115000"/>
              </a:lnSpc>
              <a:spcBef>
                <a:spcPts val="0"/>
              </a:spcBef>
              <a:spcAft>
                <a:spcPts val="0"/>
              </a:spcAft>
              <a:buNone/>
            </a:pPr>
            <a:r>
              <a:rPr lang="en-US" sz="1250"/>
              <a:t>total: (3*9</a:t>
            </a:r>
            <a:r>
              <a:rPr baseline="30000" lang="en-US" sz="1250"/>
              <a:t>2</a:t>
            </a:r>
            <a:r>
              <a:rPr lang="en-US" sz="1250"/>
              <a:t> + 5)720*1280 = 228,556,800 ~= </a:t>
            </a:r>
            <a:r>
              <a:rPr b="1" lang="en-US" sz="1250"/>
              <a:t>229M operations per frame comparison</a:t>
            </a:r>
            <a:endParaRPr b="1"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rPr lang="en-US" sz="1250"/>
              <a:t>With RPi model 4B Quad core Cortex-A72 (ARM v8) 64-bit SoC @ 1.5GHz (</a:t>
            </a:r>
            <a:r>
              <a:rPr lang="en-US" sz="1250" u="sng">
                <a:solidFill>
                  <a:srgbClr val="1155CC"/>
                </a:solidFill>
                <a:hlinkClick r:id="rId3"/>
              </a:rPr>
              <a:t>https://www.raspberrypi.org/products/raspberry-pi-4-model-b/specifications/</a:t>
            </a:r>
            <a:r>
              <a:rPr lang="en-US" sz="1250"/>
              <a:t>),</a:t>
            </a:r>
            <a:endParaRPr sz="1250"/>
          </a:p>
          <a:p>
            <a:pPr indent="0" lvl="0" marL="0" rtl="0" algn="l">
              <a:lnSpc>
                <a:spcPct val="115000"/>
              </a:lnSpc>
              <a:spcBef>
                <a:spcPts val="0"/>
              </a:spcBef>
              <a:spcAft>
                <a:spcPts val="0"/>
              </a:spcAft>
              <a:buNone/>
            </a:pPr>
            <a:r>
              <a:rPr lang="en-US" sz="1250"/>
              <a:t>can do 1.5G / 229M = </a:t>
            </a:r>
            <a:r>
              <a:rPr b="1" lang="en-US" sz="1250"/>
              <a:t>6.55 frame comparisons per second maximum</a:t>
            </a:r>
            <a:r>
              <a:rPr lang="en-US" sz="1250"/>
              <a:t> using only one core</a:t>
            </a:r>
            <a:endParaRPr sz="1250"/>
          </a:p>
          <a:p>
            <a:pPr indent="0" lvl="0" marL="0" rtl="0" algn="l">
              <a:lnSpc>
                <a:spcPct val="115000"/>
              </a:lnSpc>
              <a:spcBef>
                <a:spcPts val="0"/>
              </a:spcBef>
              <a:spcAft>
                <a:spcPts val="0"/>
              </a:spcAft>
              <a:buNone/>
            </a:pPr>
            <a:r>
              <a:t/>
            </a:r>
            <a:endParaRPr sz="1250"/>
          </a:p>
          <a:p>
            <a:pPr indent="0" lvl="0" marL="0" rtl="0" algn="l">
              <a:spcBef>
                <a:spcPts val="0"/>
              </a:spcBef>
              <a:spcAft>
                <a:spcPts val="0"/>
              </a:spcAft>
              <a:buNone/>
            </a:pPr>
            <a:r>
              <a:rPr lang="en-US" sz="1250"/>
              <a:t>Tests have shown that 3 frame comparisons per second is sufficient, meaning motion detection algorithm is occupying 229M * 3 / 1.5G = 45.8% of one of four cores</a:t>
            </a:r>
            <a:endParaRPr sz="1250"/>
          </a:p>
        </p:txBody>
      </p:sp>
      <p:pic>
        <p:nvPicPr>
          <p:cNvPr id="544" name="Google Shape;544;g6bbfd373b4_0_21"/>
          <p:cNvPicPr preferRelativeResize="0"/>
          <p:nvPr/>
        </p:nvPicPr>
        <p:blipFill>
          <a:blip r:embed="rId4">
            <a:alphaModFix/>
          </a:blip>
          <a:stretch>
            <a:fillRect/>
          </a:stretch>
        </p:blipFill>
        <p:spPr>
          <a:xfrm>
            <a:off x="5596188" y="1758363"/>
            <a:ext cx="2828925" cy="504825"/>
          </a:xfrm>
          <a:prstGeom prst="rect">
            <a:avLst/>
          </a:prstGeom>
          <a:noFill/>
          <a:ln>
            <a:noFill/>
          </a:ln>
        </p:spPr>
      </p:pic>
      <p:pic>
        <p:nvPicPr>
          <p:cNvPr id="545" name="Google Shape;545;g6bbfd373b4_0_21"/>
          <p:cNvPicPr preferRelativeResize="0"/>
          <p:nvPr/>
        </p:nvPicPr>
        <p:blipFill>
          <a:blip r:embed="rId5">
            <a:alphaModFix/>
          </a:blip>
          <a:stretch>
            <a:fillRect/>
          </a:stretch>
        </p:blipFill>
        <p:spPr>
          <a:xfrm>
            <a:off x="5943763" y="3155675"/>
            <a:ext cx="2667000" cy="800100"/>
          </a:xfrm>
          <a:prstGeom prst="rect">
            <a:avLst/>
          </a:prstGeom>
          <a:noFill/>
          <a:ln>
            <a:noFill/>
          </a:ln>
        </p:spPr>
      </p:pic>
      <p:sp>
        <p:nvSpPr>
          <p:cNvPr id="546" name="Google Shape;546;g6bbfd373b4_0_21"/>
          <p:cNvSpPr/>
          <p:nvPr/>
        </p:nvSpPr>
        <p:spPr>
          <a:xfrm>
            <a:off x="961200" y="6064750"/>
            <a:ext cx="72216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Using less than half of the resources of one core of the RPi CPU, we can run the motion detection algorithm as fast as will be needed.</a:t>
            </a:r>
            <a:endParaRPr b="1">
              <a:solidFill>
                <a:schemeClr val="dk1"/>
              </a:solidFill>
              <a:latin typeface="Times New Roman"/>
              <a:ea typeface="Times New Roman"/>
              <a:cs typeface="Times New Roman"/>
              <a:sym typeface="Times New Roman"/>
            </a:endParaRPr>
          </a:p>
        </p:txBody>
      </p:sp>
      <p:sp>
        <p:nvSpPr>
          <p:cNvPr id="547" name="Google Shape;547;g6bbfd373b4_0_21"/>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g6bbfd373b4_0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Analysis and Predictions</a:t>
            </a:r>
            <a:endParaRPr sz="3000">
              <a:latin typeface="Times New Roman"/>
              <a:ea typeface="Times New Roman"/>
              <a:cs typeface="Times New Roman"/>
              <a:sym typeface="Times New Roman"/>
            </a:endParaRPr>
          </a:p>
        </p:txBody>
      </p:sp>
      <p:sp>
        <p:nvSpPr>
          <p:cNvPr id="553" name="Google Shape;553;g6bbfd373b4_0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54" name="Google Shape;554;g6bbfd373b4_0_0"/>
          <p:cNvSpPr txBox="1"/>
          <p:nvPr/>
        </p:nvSpPr>
        <p:spPr>
          <a:xfrm>
            <a:off x="552675" y="1266600"/>
            <a:ext cx="8229600" cy="41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Seizure detection algorithm using CPU:</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Input: last T seconds of video (30T frames) Assume T = 8.5 seconds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Output: boolean, whether seizure was detected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FFT of last T seconds -&gt; 30T frames</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100">
                <a:solidFill>
                  <a:schemeClr val="dk1"/>
                </a:solidFill>
              </a:rPr>
              <a:t>With T = 8.5, 30T = 255 frames. Round up to 256 and with split radix you have: </a:t>
            </a:r>
            <a:r>
              <a:rPr lang="en-US" sz="1100">
                <a:solidFill>
                  <a:schemeClr val="dk1"/>
                </a:solidFill>
                <a:highlight>
                  <a:srgbClr val="FFFFFF"/>
                </a:highlight>
              </a:rPr>
              <a:t>1284 + 5380 = 6664 operations per FFT (</a:t>
            </a:r>
            <a:r>
              <a:rPr lang="en-US" sz="1100" u="sng">
                <a:solidFill>
                  <a:srgbClr val="1155CC"/>
                </a:solidFill>
                <a:hlinkClick r:id="rId3"/>
              </a:rPr>
              <a:t>http://www.cmlab.csie.ntu.edu.tw/cml/dsp/training/coding/transform/fft.html</a:t>
            </a:r>
            <a:r>
              <a:rPr lang="en-US" sz="1100">
                <a:solidFill>
                  <a:schemeClr val="dk1"/>
                </a:solidFill>
                <a:highlight>
                  <a:srgbClr val="FFFFFF"/>
                </a:highlight>
              </a:rPr>
              <a:t>)</a:t>
            </a:r>
            <a:endParaRPr sz="1100">
              <a:solidFill>
                <a:schemeClr val="dk1"/>
              </a:solidFill>
              <a:highlight>
                <a:srgbClr val="FFFFFF"/>
              </a:highlight>
            </a:endParaRPr>
          </a:p>
          <a:p>
            <a:pPr indent="0" lvl="0" marL="914400" rtl="0" algn="l">
              <a:lnSpc>
                <a:spcPct val="115000"/>
              </a:lnSpc>
              <a:spcBef>
                <a:spcPts val="0"/>
              </a:spcBef>
              <a:spcAft>
                <a:spcPts val="0"/>
              </a:spcAft>
              <a:buClr>
                <a:schemeClr val="dk1"/>
              </a:buClr>
              <a:buSzPts val="1100"/>
              <a:buFont typeface="Arial"/>
              <a:buNone/>
            </a:pPr>
            <a:r>
              <a:rPr lang="en-US" sz="1100">
                <a:solidFill>
                  <a:schemeClr val="dk1"/>
                </a:solidFill>
                <a:highlight>
                  <a:srgbClr val="FFFFFF"/>
                </a:highlight>
              </a:rPr>
              <a:t>6664 * H * W operations</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Sum all elements</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100">
                <a:solidFill>
                  <a:schemeClr val="dk1"/>
                </a:solidFill>
              </a:rPr>
              <a:t>256 * H * W operations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return ( (Riemann sum of elements in a certain range) &gt; threshold )</a:t>
            </a:r>
            <a:endParaRPr sz="11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100">
                <a:solidFill>
                  <a:schemeClr val="dk1"/>
                </a:solidFill>
              </a:rPr>
              <a:t>less than 200 operations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Total: ~ </a:t>
            </a:r>
            <a:r>
              <a:rPr b="1" lang="en-US" sz="1100">
                <a:solidFill>
                  <a:schemeClr val="dk1"/>
                </a:solidFill>
              </a:rPr>
              <a:t>6920HW operations</a:t>
            </a:r>
            <a:r>
              <a:rPr lang="en-US" sz="1100">
                <a:solidFill>
                  <a:schemeClr val="dk1"/>
                </a:solidFill>
              </a:rPr>
              <a:t> per run of algorithm</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With H = 720, W = 1280, T = 8.5: 6920 * 720 * 1280 = 6,377,472,000 ~= </a:t>
            </a:r>
            <a:r>
              <a:rPr b="1" lang="en-US" sz="1100">
                <a:solidFill>
                  <a:schemeClr val="dk1"/>
                </a:solidFill>
              </a:rPr>
              <a:t>6.4G operations per algorithm run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With RPi model 4B Quad core Cortex-A72 (ARM v8) 64-bit SoC @ 1.5GHz (https://www.raspberrypi.org/products/raspberry-pi-4-model-b/specifications/)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can run the seizure detection algorithm</a:t>
            </a:r>
            <a:r>
              <a:rPr lang="en-US" sz="1100">
                <a:solidFill>
                  <a:schemeClr val="dk1"/>
                </a:solidFill>
              </a:rPr>
              <a:t> 1.5G / 6.4G = </a:t>
            </a:r>
            <a:r>
              <a:rPr b="1" lang="en-US" sz="1100">
                <a:solidFill>
                  <a:schemeClr val="dk1"/>
                </a:solidFill>
              </a:rPr>
              <a:t>0.2344 times per second = every 4.267 seconds maximum</a:t>
            </a:r>
            <a:r>
              <a:rPr lang="en-US" sz="1100">
                <a:solidFill>
                  <a:schemeClr val="dk1"/>
                </a:solidFill>
              </a:rPr>
              <a:t>, using only one core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So, we can run the seizure detection algorithm approximately once every 4.267 seconds, using a FFT window of the last 8.5 seconds of video each time using only one core of the RPi</a:t>
            </a:r>
            <a:endParaRPr sz="1250">
              <a:solidFill>
                <a:schemeClr val="dk1"/>
              </a:solidFill>
            </a:endParaRPr>
          </a:p>
        </p:txBody>
      </p:sp>
      <p:sp>
        <p:nvSpPr>
          <p:cNvPr id="555" name="Google Shape;555;g6bbfd373b4_0_0"/>
          <p:cNvSpPr/>
          <p:nvPr/>
        </p:nvSpPr>
        <p:spPr>
          <a:xfrm>
            <a:off x="961200" y="6064750"/>
            <a:ext cx="72216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Using one core of the RPi CPU, we can run the seizure detection algorithm at a sufficiently fast rate and with a reasonable FFT time window.</a:t>
            </a:r>
            <a:endParaRPr b="1">
              <a:solidFill>
                <a:schemeClr val="dk1"/>
              </a:solidFill>
              <a:latin typeface="Times New Roman"/>
              <a:ea typeface="Times New Roman"/>
              <a:cs typeface="Times New Roman"/>
              <a:sym typeface="Times New Roman"/>
            </a:endParaRPr>
          </a:p>
        </p:txBody>
      </p:sp>
      <p:sp>
        <p:nvSpPr>
          <p:cNvPr id="556" name="Google Shape;556;g6bbfd373b4_0_0"/>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g6bbfd373b4_0_5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Analysis and Predictions</a:t>
            </a:r>
            <a:endParaRPr sz="3000">
              <a:latin typeface="Times New Roman"/>
              <a:ea typeface="Times New Roman"/>
              <a:cs typeface="Times New Roman"/>
              <a:sym typeface="Times New Roman"/>
            </a:endParaRPr>
          </a:p>
        </p:txBody>
      </p:sp>
      <p:sp>
        <p:nvSpPr>
          <p:cNvPr id="562" name="Google Shape;562;g6bbfd373b4_0_5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63" name="Google Shape;563;g6bbfd373b4_0_58"/>
          <p:cNvSpPr/>
          <p:nvPr/>
        </p:nvSpPr>
        <p:spPr>
          <a:xfrm>
            <a:off x="961200" y="6193625"/>
            <a:ext cx="72216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Using the RPi GPU, we can run the motion detection algorithm as often as we might want.</a:t>
            </a:r>
            <a:endParaRPr b="1">
              <a:solidFill>
                <a:schemeClr val="dk1"/>
              </a:solidFill>
              <a:latin typeface="Times New Roman"/>
              <a:ea typeface="Times New Roman"/>
              <a:cs typeface="Times New Roman"/>
              <a:sym typeface="Times New Roman"/>
            </a:endParaRPr>
          </a:p>
        </p:txBody>
      </p:sp>
      <p:sp>
        <p:nvSpPr>
          <p:cNvPr id="564" name="Google Shape;564;g6bbfd373b4_0_58"/>
          <p:cNvSpPr txBox="1"/>
          <p:nvPr/>
        </p:nvSpPr>
        <p:spPr>
          <a:xfrm>
            <a:off x="757425" y="1249875"/>
            <a:ext cx="7515300" cy="47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Motion detection algorithm using GPU:</a:t>
            </a:r>
            <a:endParaRPr/>
          </a:p>
          <a:p>
            <a:pPr indent="0" lvl="0" marL="0" rtl="0" algn="l">
              <a:lnSpc>
                <a:spcPct val="115000"/>
              </a:lnSpc>
              <a:spcBef>
                <a:spcPts val="0"/>
              </a:spcBef>
              <a:spcAft>
                <a:spcPts val="0"/>
              </a:spcAft>
              <a:buNone/>
            </a:pPr>
            <a:r>
              <a:rPr lang="en-US"/>
              <a:t>Inputs: 2 depth images: WxH = 1280x720 matrices of 16-bit integers</a:t>
            </a:r>
            <a:endParaRPr/>
          </a:p>
          <a:p>
            <a:pPr indent="0" lvl="0" marL="0" rtl="0" algn="l">
              <a:lnSpc>
                <a:spcPct val="115000"/>
              </a:lnSpc>
              <a:spcBef>
                <a:spcPts val="0"/>
              </a:spcBef>
              <a:spcAft>
                <a:spcPts val="0"/>
              </a:spcAft>
              <a:buNone/>
            </a:pPr>
            <a:r>
              <a:rPr lang="en-US"/>
              <a:t>Output: boolean, whether motion was detected</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AutoNum type="arabicPeriod"/>
            </a:pPr>
            <a:r>
              <a:rPr lang="en-US"/>
              <a:t>dist = abs( depth_image1 - depth_image2 )</a:t>
            </a:r>
            <a:endParaRPr/>
          </a:p>
          <a:p>
            <a:pPr indent="0" lvl="0" marL="914400" rtl="0" algn="l">
              <a:lnSpc>
                <a:spcPct val="115000"/>
              </a:lnSpc>
              <a:spcBef>
                <a:spcPts val="0"/>
              </a:spcBef>
              <a:spcAft>
                <a:spcPts val="0"/>
              </a:spcAft>
              <a:buNone/>
            </a:pPr>
            <a:r>
              <a:rPr lang="en-US"/>
              <a:t>2</a:t>
            </a:r>
            <a:endParaRPr/>
          </a:p>
          <a:p>
            <a:pPr indent="-317500" lvl="0" marL="457200" rtl="0" algn="l">
              <a:lnSpc>
                <a:spcPct val="115000"/>
              </a:lnSpc>
              <a:spcBef>
                <a:spcPts val="0"/>
              </a:spcBef>
              <a:spcAft>
                <a:spcPts val="0"/>
              </a:spcAft>
              <a:buSzPts val="1400"/>
              <a:buAutoNum type="arabicPeriod"/>
            </a:pPr>
            <a:r>
              <a:rPr lang="en-US"/>
              <a:t>mod = GaussianBlur( dist, (B,B) )</a:t>
            </a:r>
            <a:endParaRPr/>
          </a:p>
          <a:p>
            <a:pPr indent="0" lvl="0" marL="914400" rtl="0" algn="l">
              <a:lnSpc>
                <a:spcPct val="115000"/>
              </a:lnSpc>
              <a:spcBef>
                <a:spcPts val="0"/>
              </a:spcBef>
              <a:spcAft>
                <a:spcPts val="0"/>
              </a:spcAft>
              <a:buNone/>
            </a:pPr>
            <a:r>
              <a:rPr lang="en-US"/>
              <a:t>at most  B * B</a:t>
            </a:r>
            <a:endParaRPr/>
          </a:p>
          <a:p>
            <a:pPr indent="-317500" lvl="0" marL="457200" rtl="0" algn="l">
              <a:lnSpc>
                <a:spcPct val="115000"/>
              </a:lnSpc>
              <a:spcBef>
                <a:spcPts val="0"/>
              </a:spcBef>
              <a:spcAft>
                <a:spcPts val="0"/>
              </a:spcAft>
              <a:buSzPts val="1400"/>
              <a:buAutoNum type="arabicPeriod"/>
            </a:pPr>
            <a:r>
              <a:rPr lang="en-US"/>
              <a:t>return standard_deviation( mod ) &gt; threshold</a:t>
            </a:r>
            <a:endParaRPr/>
          </a:p>
          <a:p>
            <a:pPr indent="0" lvl="0" marL="914400" rtl="0" algn="l">
              <a:lnSpc>
                <a:spcPct val="115000"/>
              </a:lnSpc>
              <a:spcBef>
                <a:spcPts val="0"/>
              </a:spcBef>
              <a:spcAft>
                <a:spcPts val="0"/>
              </a:spcAft>
              <a:buNone/>
            </a:pPr>
            <a:r>
              <a:rPr lang="en-US"/>
              <a:t> H * W + 2</a:t>
            </a:r>
            <a:endParaRPr/>
          </a:p>
          <a:p>
            <a:pPr indent="0" lvl="0" marL="0" rtl="0" algn="l">
              <a:lnSpc>
                <a:spcPct val="115000"/>
              </a:lnSpc>
              <a:spcBef>
                <a:spcPts val="0"/>
              </a:spcBef>
              <a:spcAft>
                <a:spcPts val="0"/>
              </a:spcAft>
              <a:buNone/>
            </a:pPr>
            <a:r>
              <a:rPr lang="en-US"/>
              <a:t>total: </a:t>
            </a:r>
            <a:r>
              <a:rPr b="1" lang="en-US"/>
              <a:t>B</a:t>
            </a:r>
            <a:r>
              <a:rPr b="1" baseline="30000" lang="en-US"/>
              <a:t>2</a:t>
            </a:r>
            <a:r>
              <a:rPr b="1" lang="en-US"/>
              <a:t> + HW + 4 GPU clock cycles per frame comparison</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with B = 9, H = 720, W = 1280:</a:t>
            </a:r>
            <a:endParaRPr/>
          </a:p>
          <a:p>
            <a:pPr indent="0" lvl="0" marL="0" rtl="0" algn="l">
              <a:lnSpc>
                <a:spcPct val="115000"/>
              </a:lnSpc>
              <a:spcBef>
                <a:spcPts val="0"/>
              </a:spcBef>
              <a:spcAft>
                <a:spcPts val="0"/>
              </a:spcAft>
              <a:buNone/>
            </a:pPr>
            <a:r>
              <a:rPr lang="en-US"/>
              <a:t>total: (9</a:t>
            </a:r>
            <a:r>
              <a:rPr baseline="30000" lang="en-US"/>
              <a:t>2</a:t>
            </a:r>
            <a:r>
              <a:rPr lang="en-US"/>
              <a:t> + 720*1280 + 4) = 921,685 ~= </a:t>
            </a:r>
            <a:r>
              <a:rPr b="1" lang="en-US"/>
              <a:t>930K GPU clock cycles </a:t>
            </a:r>
            <a:r>
              <a:rPr b="1" lang="en-US"/>
              <a:t>per frame comparison</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With RPi model 4B VideoCore 6 GPU @500 MHz (</a:t>
            </a:r>
            <a:r>
              <a:rPr lang="en-US" sz="900" u="sng">
                <a:solidFill>
                  <a:schemeClr val="hlink"/>
                </a:solidFill>
                <a:hlinkClick r:id="rId3"/>
              </a:rPr>
              <a:t>https://www.raspberrypi.org/forums/viewtopic.php?t=244519</a:t>
            </a:r>
            <a:r>
              <a:rPr lang="en-US">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can run the seizure detection algorithm</a:t>
            </a:r>
            <a:r>
              <a:rPr lang="en-US">
                <a:solidFill>
                  <a:schemeClr val="dk1"/>
                </a:solidFill>
              </a:rPr>
              <a:t> 500M  / 930K = </a:t>
            </a:r>
            <a:r>
              <a:rPr b="1" lang="en-US">
                <a:solidFill>
                  <a:schemeClr val="dk1"/>
                </a:solidFill>
              </a:rPr>
              <a:t>542 times per second &gt;&gt; 30 Hz camera rate</a:t>
            </a:r>
            <a:endParaRPr/>
          </a:p>
        </p:txBody>
      </p:sp>
      <p:pic>
        <p:nvPicPr>
          <p:cNvPr id="565" name="Google Shape;565;g6bbfd373b4_0_58"/>
          <p:cNvPicPr preferRelativeResize="0"/>
          <p:nvPr/>
        </p:nvPicPr>
        <p:blipFill>
          <a:blip r:embed="rId4">
            <a:alphaModFix/>
          </a:blip>
          <a:stretch>
            <a:fillRect/>
          </a:stretch>
        </p:blipFill>
        <p:spPr>
          <a:xfrm>
            <a:off x="5596188" y="1758363"/>
            <a:ext cx="2828925" cy="504825"/>
          </a:xfrm>
          <a:prstGeom prst="rect">
            <a:avLst/>
          </a:prstGeom>
          <a:noFill/>
          <a:ln>
            <a:noFill/>
          </a:ln>
        </p:spPr>
      </p:pic>
      <p:pic>
        <p:nvPicPr>
          <p:cNvPr id="566" name="Google Shape;566;g6bbfd373b4_0_58"/>
          <p:cNvPicPr preferRelativeResize="0"/>
          <p:nvPr/>
        </p:nvPicPr>
        <p:blipFill>
          <a:blip r:embed="rId5">
            <a:alphaModFix/>
          </a:blip>
          <a:stretch>
            <a:fillRect/>
          </a:stretch>
        </p:blipFill>
        <p:spPr>
          <a:xfrm>
            <a:off x="5943763" y="3155675"/>
            <a:ext cx="2667000" cy="800100"/>
          </a:xfrm>
          <a:prstGeom prst="rect">
            <a:avLst/>
          </a:prstGeom>
          <a:noFill/>
          <a:ln>
            <a:noFill/>
          </a:ln>
        </p:spPr>
      </p:pic>
      <p:sp>
        <p:nvSpPr>
          <p:cNvPr id="567" name="Google Shape;567;g6bbfd373b4_0_58"/>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g6bbfd373b4_0_4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Analysis and Predictions</a:t>
            </a:r>
            <a:endParaRPr sz="3000">
              <a:latin typeface="Times New Roman"/>
              <a:ea typeface="Times New Roman"/>
              <a:cs typeface="Times New Roman"/>
              <a:sym typeface="Times New Roman"/>
            </a:endParaRPr>
          </a:p>
        </p:txBody>
      </p:sp>
      <p:sp>
        <p:nvSpPr>
          <p:cNvPr id="573" name="Google Shape;573;g6bbfd373b4_0_4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74" name="Google Shape;574;g6bbfd373b4_0_47"/>
          <p:cNvSpPr txBox="1"/>
          <p:nvPr/>
        </p:nvSpPr>
        <p:spPr>
          <a:xfrm>
            <a:off x="552675" y="1266600"/>
            <a:ext cx="8229600" cy="417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Seizure detection algorithm using GPU:</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Input: last T seconds of video (30T frames) Assume T = 8.5 seconds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Output: boolean, whether seizure was detected</a:t>
            </a:r>
            <a:endParaRPr sz="1350">
              <a:solidFill>
                <a:schemeClr val="dk1"/>
              </a:solidFill>
            </a:endParaRPr>
          </a:p>
          <a:p>
            <a:pPr indent="-314325" lvl="0" marL="457200" rtl="0" algn="l">
              <a:lnSpc>
                <a:spcPct val="115000"/>
              </a:lnSpc>
              <a:spcBef>
                <a:spcPts val="0"/>
              </a:spcBef>
              <a:spcAft>
                <a:spcPts val="0"/>
              </a:spcAft>
              <a:buClr>
                <a:schemeClr val="dk1"/>
              </a:buClr>
              <a:buSzPts val="1350"/>
              <a:buAutoNum type="arabicPeriod"/>
            </a:pPr>
            <a:r>
              <a:rPr lang="en-US" sz="1350">
                <a:solidFill>
                  <a:schemeClr val="dk1"/>
                </a:solidFill>
              </a:rPr>
              <a:t>FFT of last T seconds -&gt; 30T frames</a:t>
            </a:r>
            <a:endParaRPr sz="135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350">
                <a:solidFill>
                  <a:schemeClr val="dk1"/>
                </a:solidFill>
              </a:rPr>
              <a:t>With T = 8.5, 30T = 255 frames. Can perform one FFT in a single clock cycle of the GPU</a:t>
            </a:r>
            <a:endParaRPr sz="1350">
              <a:solidFill>
                <a:schemeClr val="dk1"/>
              </a:solidFill>
              <a:highlight>
                <a:srgbClr val="FFFFFF"/>
              </a:highlight>
            </a:endParaRPr>
          </a:p>
          <a:p>
            <a:pPr indent="0" lvl="0" marL="914400" rtl="0" algn="l">
              <a:lnSpc>
                <a:spcPct val="115000"/>
              </a:lnSpc>
              <a:spcBef>
                <a:spcPts val="0"/>
              </a:spcBef>
              <a:spcAft>
                <a:spcPts val="0"/>
              </a:spcAft>
              <a:buClr>
                <a:schemeClr val="dk1"/>
              </a:buClr>
              <a:buSzPts val="1100"/>
              <a:buFont typeface="Arial"/>
              <a:buNone/>
            </a:pPr>
            <a:r>
              <a:rPr lang="en-US" sz="1350">
                <a:solidFill>
                  <a:schemeClr val="dk1"/>
                </a:solidFill>
                <a:highlight>
                  <a:srgbClr val="FFFFFF"/>
                </a:highlight>
              </a:rPr>
              <a:t>H * W  </a:t>
            </a:r>
            <a:r>
              <a:rPr lang="en-US" sz="1350">
                <a:solidFill>
                  <a:schemeClr val="dk1"/>
                </a:solidFill>
                <a:highlight>
                  <a:srgbClr val="FFFFFF"/>
                </a:highlight>
              </a:rPr>
              <a:t>GPU </a:t>
            </a:r>
            <a:r>
              <a:rPr lang="en-US" sz="1350">
                <a:solidFill>
                  <a:schemeClr val="dk1"/>
                </a:solidFill>
                <a:highlight>
                  <a:srgbClr val="FFFFFF"/>
                </a:highlight>
              </a:rPr>
              <a:t>clock cycles</a:t>
            </a:r>
            <a:endParaRPr sz="1350">
              <a:solidFill>
                <a:schemeClr val="dk1"/>
              </a:solidFill>
              <a:highlight>
                <a:srgbClr val="FFFFFF"/>
              </a:highlight>
            </a:endParaRPr>
          </a:p>
          <a:p>
            <a:pPr indent="-314325" lvl="0" marL="457200" rtl="0" algn="l">
              <a:lnSpc>
                <a:spcPct val="115000"/>
              </a:lnSpc>
              <a:spcBef>
                <a:spcPts val="0"/>
              </a:spcBef>
              <a:spcAft>
                <a:spcPts val="0"/>
              </a:spcAft>
              <a:buClr>
                <a:schemeClr val="dk1"/>
              </a:buClr>
              <a:buSzPts val="1350"/>
              <a:buAutoNum type="arabicPeriod"/>
            </a:pPr>
            <a:r>
              <a:rPr lang="en-US" sz="1350">
                <a:solidFill>
                  <a:schemeClr val="dk1"/>
                </a:solidFill>
              </a:rPr>
              <a:t>Sum all elements</a:t>
            </a:r>
            <a:endParaRPr sz="135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350">
                <a:solidFill>
                  <a:schemeClr val="dk1"/>
                </a:solidFill>
              </a:rPr>
              <a:t>256  GPU clock cycles</a:t>
            </a:r>
            <a:endParaRPr sz="1350">
              <a:solidFill>
                <a:schemeClr val="dk1"/>
              </a:solidFill>
            </a:endParaRPr>
          </a:p>
          <a:p>
            <a:pPr indent="-314325" lvl="0" marL="457200" rtl="0" algn="l">
              <a:lnSpc>
                <a:spcPct val="115000"/>
              </a:lnSpc>
              <a:spcBef>
                <a:spcPts val="0"/>
              </a:spcBef>
              <a:spcAft>
                <a:spcPts val="0"/>
              </a:spcAft>
              <a:buClr>
                <a:schemeClr val="dk1"/>
              </a:buClr>
              <a:buSzPts val="1350"/>
              <a:buAutoNum type="arabicPeriod"/>
            </a:pPr>
            <a:r>
              <a:rPr lang="en-US" sz="1350">
                <a:solidFill>
                  <a:schemeClr val="dk1"/>
                </a:solidFill>
              </a:rPr>
              <a:t>return ( (Riemann sum of elements in a certain range) &gt; threshold )</a:t>
            </a:r>
            <a:endParaRPr sz="135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US" sz="1350">
                <a:solidFill>
                  <a:schemeClr val="dk1"/>
                </a:solidFill>
              </a:rPr>
              <a:t>less than 200 operations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Total: ~ </a:t>
            </a:r>
            <a:r>
              <a:rPr b="1" lang="en-US" sz="1350">
                <a:solidFill>
                  <a:schemeClr val="dk1"/>
                </a:solidFill>
              </a:rPr>
              <a:t>HW + 500 </a:t>
            </a:r>
            <a:r>
              <a:rPr lang="en-US" sz="1350">
                <a:solidFill>
                  <a:schemeClr val="dk1"/>
                </a:solidFill>
              </a:rPr>
              <a:t>GPU clock cycles</a:t>
            </a:r>
            <a:r>
              <a:rPr lang="en-US" sz="1350">
                <a:solidFill>
                  <a:schemeClr val="dk1"/>
                </a:solidFill>
              </a:rPr>
              <a:t> per run of algorithm</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With H = 720, W = 1280, T = 8.5: 720 * 1280 + 500 = 922,100 ~= </a:t>
            </a:r>
            <a:r>
              <a:rPr b="1" lang="en-US" sz="1350">
                <a:solidFill>
                  <a:schemeClr val="dk1"/>
                </a:solidFill>
              </a:rPr>
              <a:t>9.3K</a:t>
            </a:r>
            <a:r>
              <a:rPr b="1" lang="en-US" sz="1350">
                <a:solidFill>
                  <a:schemeClr val="dk1"/>
                </a:solidFill>
              </a:rPr>
              <a:t> GPU clock cycles per algorithm run</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With RPi model 4B VideoCore 6 GPU @500 MHz </a:t>
            </a:r>
            <a:r>
              <a:rPr lang="en-US" sz="1200">
                <a:solidFill>
                  <a:schemeClr val="dk1"/>
                </a:solidFill>
              </a:rPr>
              <a:t>(</a:t>
            </a:r>
            <a:r>
              <a:rPr lang="en-US" sz="1200" u="sng">
                <a:solidFill>
                  <a:schemeClr val="hlink"/>
                </a:solidFill>
                <a:hlinkClick r:id="rId4"/>
              </a:rPr>
              <a:t>https://www.raspberrypi.org/forums/viewtopic.php?t=244519</a:t>
            </a:r>
            <a:r>
              <a:rPr lang="en-US"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350">
                <a:solidFill>
                  <a:schemeClr val="dk1"/>
                </a:solidFill>
              </a:rPr>
              <a:t>can run the seizure detection algorithm</a:t>
            </a:r>
            <a:r>
              <a:rPr lang="en-US" sz="1350">
                <a:solidFill>
                  <a:schemeClr val="dk1"/>
                </a:solidFill>
              </a:rPr>
              <a:t> 500M  / 9.3K = </a:t>
            </a:r>
            <a:r>
              <a:rPr b="1" lang="en-US" sz="1350">
                <a:solidFill>
                  <a:schemeClr val="dk1"/>
                </a:solidFill>
              </a:rPr>
              <a:t>53,763 </a:t>
            </a:r>
            <a:r>
              <a:rPr b="1" lang="en-US" sz="1350">
                <a:solidFill>
                  <a:schemeClr val="dk1"/>
                </a:solidFill>
              </a:rPr>
              <a:t>times per second &gt;&gt; 30 Hz camera rate</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p:txBody>
      </p:sp>
      <p:sp>
        <p:nvSpPr>
          <p:cNvPr id="575" name="Google Shape;575;g6bbfd373b4_0_47"/>
          <p:cNvSpPr/>
          <p:nvPr/>
        </p:nvSpPr>
        <p:spPr>
          <a:xfrm>
            <a:off x="961200" y="6064750"/>
            <a:ext cx="72216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Using the RPi GPU, we can run the seizure detection algorithm as often as we might want to, with any FFT time window we might want.</a:t>
            </a:r>
            <a:endParaRPr b="1">
              <a:solidFill>
                <a:schemeClr val="dk1"/>
              </a:solidFill>
              <a:latin typeface="Times New Roman"/>
              <a:ea typeface="Times New Roman"/>
              <a:cs typeface="Times New Roman"/>
              <a:sym typeface="Times New Roman"/>
            </a:endParaRPr>
          </a:p>
        </p:txBody>
      </p:sp>
      <p:sp>
        <p:nvSpPr>
          <p:cNvPr id="576" name="Google Shape;576;g6bbfd373b4_0_47"/>
          <p:cNvSpPr txBox="1"/>
          <p:nvPr/>
        </p:nvSpPr>
        <p:spPr>
          <a:xfrm>
            <a:off x="7939350" y="6589025"/>
            <a:ext cx="1141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Verdana"/>
                <a:ea typeface="Verdana"/>
                <a:cs typeface="Verdana"/>
                <a:sym typeface="Verdana"/>
              </a:rPr>
              <a:t>Doc:105,100</a:t>
            </a:r>
            <a:endParaRPr sz="1000">
              <a:latin typeface="Verdana"/>
              <a:ea typeface="Verdana"/>
              <a:cs typeface="Verdana"/>
              <a:sym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g790fa67899_2_9"/>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Analysis and Predictions</a:t>
            </a:r>
            <a:endParaRPr sz="3000">
              <a:latin typeface="Times New Roman"/>
              <a:ea typeface="Times New Roman"/>
              <a:cs typeface="Times New Roman"/>
              <a:sym typeface="Times New Roman"/>
            </a:endParaRPr>
          </a:p>
        </p:txBody>
      </p:sp>
      <p:sp>
        <p:nvSpPr>
          <p:cNvPr id="582" name="Google Shape;582;g790fa67899_2_9"/>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583" name="Google Shape;583;g790fa67899_2_9"/>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Analysis of </a:t>
            </a:r>
            <a:r>
              <a:rPr lang="en-US" sz="2400">
                <a:solidFill>
                  <a:srgbClr val="434343"/>
                </a:solidFill>
                <a:latin typeface="Times New Roman"/>
                <a:ea typeface="Times New Roman"/>
                <a:cs typeface="Times New Roman"/>
                <a:sym typeface="Times New Roman"/>
              </a:rPr>
              <a:t>Raspberry</a:t>
            </a:r>
            <a:r>
              <a:rPr lang="en-US" sz="2400">
                <a:solidFill>
                  <a:srgbClr val="434343"/>
                </a:solidFill>
                <a:latin typeface="Times New Roman"/>
                <a:ea typeface="Times New Roman"/>
                <a:cs typeface="Times New Roman"/>
                <a:sym typeface="Times New Roman"/>
              </a:rPr>
              <a:t> Pi’s </a:t>
            </a:r>
            <a:r>
              <a:rPr lang="en-US" sz="2400">
                <a:solidFill>
                  <a:srgbClr val="434343"/>
                </a:solidFill>
                <a:latin typeface="Times New Roman"/>
                <a:ea typeface="Times New Roman"/>
                <a:cs typeface="Times New Roman"/>
                <a:sym typeface="Times New Roman"/>
              </a:rPr>
              <a:t>throughput</a:t>
            </a:r>
            <a:r>
              <a:rPr lang="en-US" sz="2400">
                <a:solidFill>
                  <a:srgbClr val="434343"/>
                </a:solidFill>
                <a:latin typeface="Times New Roman"/>
                <a:ea typeface="Times New Roman"/>
                <a:cs typeface="Times New Roman"/>
                <a:sym typeface="Times New Roman"/>
              </a:rPr>
              <a:t> combined with our tests show that hardware is viable for the MVP purpose.</a:t>
            </a:r>
            <a:endParaRPr sz="2400">
              <a:solidFill>
                <a:srgbClr val="434343"/>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Software incompatibilities can be resolved with aid of a subject matter expert.</a:t>
            </a:r>
            <a:endParaRPr sz="2400">
              <a:solidFill>
                <a:srgbClr val="434343"/>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Data collection for the training of the Seizure Detection algorithm can be collected effectively.</a:t>
            </a:r>
            <a:endParaRPr sz="2400">
              <a:solidFill>
                <a:srgbClr val="434343"/>
              </a:solidFill>
              <a:latin typeface="Times New Roman"/>
              <a:ea typeface="Times New Roman"/>
              <a:cs typeface="Times New Roman"/>
              <a:sym typeface="Times New Roman"/>
            </a:endParaRPr>
          </a:p>
          <a:p>
            <a:pPr indent="-381000" lvl="0" marL="457200" marR="0" rtl="0" algn="l">
              <a:lnSpc>
                <a:spcPct val="115000"/>
              </a:lnSpc>
              <a:spcBef>
                <a:spcPts val="0"/>
              </a:spcBef>
              <a:spcAft>
                <a:spcPts val="0"/>
              </a:spcAft>
              <a:buClr>
                <a:srgbClr val="434343"/>
              </a:buClr>
              <a:buSzPts val="2400"/>
              <a:buFont typeface="Times New Roman"/>
              <a:buChar char="●"/>
            </a:pPr>
            <a:r>
              <a:rPr lang="en-US" sz="2400">
                <a:solidFill>
                  <a:srgbClr val="434343"/>
                </a:solidFill>
                <a:latin typeface="Times New Roman"/>
                <a:ea typeface="Times New Roman"/>
                <a:cs typeface="Times New Roman"/>
                <a:sym typeface="Times New Roman"/>
              </a:rPr>
              <a:t>The use of the GPU helps the algorithm run much more efficiently.</a:t>
            </a:r>
            <a:endParaRPr sz="2400">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Times New Roman"/>
              <a:ea typeface="Times New Roman"/>
              <a:cs typeface="Times New Roman"/>
              <a:sym typeface="Times New Roman"/>
            </a:endParaRPr>
          </a:p>
        </p:txBody>
      </p:sp>
      <p:sp>
        <p:nvSpPr>
          <p:cNvPr id="584" name="Google Shape;584;g790fa67899_2_9"/>
          <p:cNvSpPr/>
          <p:nvPr/>
        </p:nvSpPr>
        <p:spPr>
          <a:xfrm>
            <a:off x="1203600" y="5976575"/>
            <a:ext cx="6736800" cy="582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Our system and subsystem requirements have not changed due to MVP performance</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g790fa67899_2_15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591" name="Google Shape;591;g790fa67899_2_156"/>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592" name="Google Shape;592;g790fa67899_2_156"/>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593" name="Google Shape;593;g790fa67899_2_156"/>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Agile Management Process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g790fa67899_2_7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Agile Management Process</a:t>
            </a:r>
            <a:endParaRPr sz="3000">
              <a:latin typeface="Times New Roman"/>
              <a:ea typeface="Times New Roman"/>
              <a:cs typeface="Times New Roman"/>
              <a:sym typeface="Times New Roman"/>
            </a:endParaRPr>
          </a:p>
        </p:txBody>
      </p:sp>
      <p:sp>
        <p:nvSpPr>
          <p:cNvPr id="599" name="Google Shape;599;g790fa67899_2_7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00" name="Google Shape;600;g790fa67899_2_71"/>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Project has been using the AGILE methodology with 2 week sprints</a:t>
            </a:r>
            <a:endParaRPr sz="1800">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At the beginning of each sprint, there is a scrum meeting in which the tasks to be completed are defined based on our goals for the next delivery</a:t>
            </a:r>
            <a:endParaRPr sz="1800">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Communication between team members is done through a messaging group</a:t>
            </a:r>
            <a:endParaRPr sz="1800">
              <a:solidFill>
                <a:srgbClr val="434343"/>
              </a:solidFill>
              <a:latin typeface="Times New Roman"/>
              <a:ea typeface="Times New Roman"/>
              <a:cs typeface="Times New Roman"/>
              <a:sym typeface="Times New Roman"/>
            </a:endParaRPr>
          </a:p>
          <a:p>
            <a:pPr indent="-342900" lvl="2" marL="13716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Communication with sponsor is made through the Team Lead</a:t>
            </a:r>
            <a:endParaRPr sz="1800">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JIRA tool is being used to manage and assign tasks in real-time</a:t>
            </a:r>
            <a:endParaRPr sz="1800">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Tasks are created and uploaded in JIRA, where they have a sprint and/or epic assigned to them.</a:t>
            </a:r>
            <a:endParaRPr sz="1800">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Team members can auto-assign a task if they decide to complete it</a:t>
            </a:r>
            <a:endParaRPr sz="1800">
              <a:solidFill>
                <a:srgbClr val="434343"/>
              </a:solidFill>
              <a:latin typeface="Times New Roman"/>
              <a:ea typeface="Times New Roman"/>
              <a:cs typeface="Times New Roman"/>
              <a:sym typeface="Times New Roman"/>
            </a:endParaRPr>
          </a:p>
          <a:p>
            <a:pPr indent="-342900" lvl="2" marL="13716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Tasks are assigned and prioritized at the </a:t>
            </a:r>
            <a:r>
              <a:rPr lang="en-US" sz="1800">
                <a:solidFill>
                  <a:srgbClr val="434343"/>
                </a:solidFill>
                <a:latin typeface="Times New Roman"/>
                <a:ea typeface="Times New Roman"/>
                <a:cs typeface="Times New Roman"/>
                <a:sym typeface="Times New Roman"/>
              </a:rPr>
              <a:t>beginning</a:t>
            </a:r>
            <a:r>
              <a:rPr lang="en-US" sz="1800">
                <a:solidFill>
                  <a:srgbClr val="434343"/>
                </a:solidFill>
                <a:latin typeface="Times New Roman"/>
                <a:ea typeface="Times New Roman"/>
                <a:cs typeface="Times New Roman"/>
                <a:sym typeface="Times New Roman"/>
              </a:rPr>
              <a:t> of each sprint by the scrum master after a general meeting</a:t>
            </a:r>
            <a:endParaRPr sz="1800">
              <a:solidFill>
                <a:srgbClr val="434343"/>
              </a:solidFill>
              <a:latin typeface="Times New Roman"/>
              <a:ea typeface="Times New Roman"/>
              <a:cs typeface="Times New Roman"/>
              <a:sym typeface="Times New Roman"/>
            </a:endParaRPr>
          </a:p>
          <a:p>
            <a:pPr indent="-342900" lvl="2" marL="1371600" marR="0" rtl="0" algn="l">
              <a:lnSpc>
                <a:spcPct val="115000"/>
              </a:lnSpc>
              <a:spcBef>
                <a:spcPts val="0"/>
              </a:spcBef>
              <a:spcAft>
                <a:spcPts val="0"/>
              </a:spcAft>
              <a:buClr>
                <a:srgbClr val="434343"/>
              </a:buClr>
              <a:buSzPts val="1800"/>
              <a:buFont typeface="Times New Roman"/>
              <a:buChar char="■"/>
            </a:pPr>
            <a:r>
              <a:rPr lang="en-US" sz="1800">
                <a:solidFill>
                  <a:srgbClr val="434343"/>
                </a:solidFill>
                <a:latin typeface="Times New Roman"/>
                <a:ea typeface="Times New Roman"/>
                <a:cs typeface="Times New Roman"/>
                <a:sym typeface="Times New Roman"/>
              </a:rPr>
              <a:t>All team members should have assigned tasks in parallel to ensure proper and timely development of the multiple parts of the project</a:t>
            </a:r>
            <a:endParaRPr sz="1800">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Times New Roman"/>
              <a:ea typeface="Times New Roman"/>
              <a:cs typeface="Times New Roman"/>
              <a:sym typeface="Times New Roman"/>
            </a:endParaRPr>
          </a:p>
        </p:txBody>
      </p:sp>
      <p:sp>
        <p:nvSpPr>
          <p:cNvPr id="601" name="Google Shape;601;g790fa67899_2_71"/>
          <p:cNvSpPr/>
          <p:nvPr/>
        </p:nvSpPr>
        <p:spPr>
          <a:xfrm>
            <a:off x="994350" y="5786925"/>
            <a:ext cx="7155300" cy="715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We understand the agile management process and how requirements should be prioritized. We explained what verification evidence will be provided and gave a plan for providing it.</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39"/>
          <p:cNvSpPr txBox="1"/>
          <p:nvPr>
            <p:ph type="title"/>
          </p:nvPr>
        </p:nvSpPr>
        <p:spPr>
          <a:xfrm>
            <a:off x="552686" y="621174"/>
            <a:ext cx="8229600" cy="9080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200"/>
              <a:buFont typeface="Verdana"/>
              <a:buNone/>
            </a:pPr>
            <a:r>
              <a:rPr lang="en-US">
                <a:latin typeface="Times New Roman"/>
                <a:ea typeface="Times New Roman"/>
                <a:cs typeface="Times New Roman"/>
                <a:sym typeface="Times New Roman"/>
              </a:rPr>
              <a:t>Agile Management Process</a:t>
            </a:r>
            <a:endParaRPr>
              <a:latin typeface="Times New Roman"/>
              <a:ea typeface="Times New Roman"/>
              <a:cs typeface="Times New Roman"/>
              <a:sym typeface="Times New Roman"/>
            </a:endParaRPr>
          </a:p>
        </p:txBody>
      </p:sp>
      <p:sp>
        <p:nvSpPr>
          <p:cNvPr id="607" name="Google Shape;607;p3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08" name="Google Shape;608;p39"/>
          <p:cNvSpPr/>
          <p:nvPr/>
        </p:nvSpPr>
        <p:spPr>
          <a:xfrm>
            <a:off x="1554893" y="6035513"/>
            <a:ext cx="6034200" cy="5232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evolve to include all system requirements and capabilities based on an agile process.</a:t>
            </a:r>
            <a:endParaRPr b="1" i="0" sz="1400" u="none" cap="none" strike="noStrike">
              <a:solidFill>
                <a:srgbClr val="000000"/>
              </a:solidFill>
              <a:latin typeface="Times New Roman"/>
              <a:ea typeface="Times New Roman"/>
              <a:cs typeface="Times New Roman"/>
              <a:sym typeface="Times New Roman"/>
            </a:endParaRPr>
          </a:p>
        </p:txBody>
      </p:sp>
      <p:sp>
        <p:nvSpPr>
          <p:cNvPr id="609" name="Google Shape;609;p39"/>
          <p:cNvSpPr/>
          <p:nvPr/>
        </p:nvSpPr>
        <p:spPr>
          <a:xfrm>
            <a:off x="199250" y="1506875"/>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1.1: </a:t>
            </a:r>
            <a:r>
              <a:rPr b="0" i="0" lang="en-US" sz="1200" u="none" cap="none" strike="noStrike">
                <a:solidFill>
                  <a:schemeClr val="dk1"/>
                </a:solidFill>
                <a:latin typeface="Arial"/>
                <a:ea typeface="Arial"/>
                <a:cs typeface="Arial"/>
                <a:sym typeface="Arial"/>
              </a:rPr>
              <a:t>Capture images at ≥16 fps rate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1.</a:t>
            </a:r>
            <a:r>
              <a:rPr lang="en-US" sz="1200"/>
              <a:t>5</a:t>
            </a:r>
            <a:r>
              <a:rPr b="0" i="0" lang="en-US" sz="1200" u="none" cap="none" strike="noStrike">
                <a:solidFill>
                  <a:srgbClr val="000000"/>
                </a:solidFill>
                <a:latin typeface="Arial"/>
                <a:ea typeface="Arial"/>
                <a:cs typeface="Arial"/>
                <a:sym typeface="Arial"/>
              </a:rPr>
              <a:t>: Operate at desired light cond.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SSR	1.2.1: Detect motion at </a:t>
            </a:r>
            <a:r>
              <a:rPr b="0" i="0" lang="en-US" sz="1200" u="none" cap="none" strike="noStrike">
                <a:solidFill>
                  <a:schemeClr val="dk1"/>
                </a:solidFill>
                <a:latin typeface="Arial"/>
                <a:ea typeface="Arial"/>
                <a:cs typeface="Arial"/>
                <a:sym typeface="Arial"/>
              </a:rPr>
              <a:t>≥16 fps rate</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1.3.1: Detect motion</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1.3.2: Detect motion through bed sheet</a:t>
            </a:r>
            <a:endParaRPr b="0" i="0" sz="1200" u="none" cap="none" strike="noStrike">
              <a:solidFill>
                <a:schemeClr val="dk1"/>
              </a:solidFill>
              <a:latin typeface="Arial"/>
              <a:ea typeface="Arial"/>
              <a:cs typeface="Arial"/>
              <a:sym typeface="Arial"/>
            </a:endParaRPr>
          </a:p>
        </p:txBody>
      </p:sp>
      <p:sp>
        <p:nvSpPr>
          <p:cNvPr id="610" name="Google Shape;610;p39"/>
          <p:cNvSpPr/>
          <p:nvPr/>
        </p:nvSpPr>
        <p:spPr>
          <a:xfrm>
            <a:off x="2230900" y="2803425"/>
            <a:ext cx="4503000" cy="144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1.2: Perform steady-state processing at ≥16 fps</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2.2: Deliver alerts to users wiresely</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3.1: Keep log file with seizure info</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3.2: Output log file on command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SSR	2.1.1: Notification data package when motion detected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2.1.4: Trigger alarm with detected motion</a:t>
            </a:r>
            <a:endParaRPr b="0" i="0" sz="1200" u="none" cap="none" strike="noStrike">
              <a:solidFill>
                <a:srgbClr val="000000"/>
              </a:solidFill>
              <a:latin typeface="Arial"/>
              <a:ea typeface="Arial"/>
              <a:cs typeface="Arial"/>
              <a:sym typeface="Arial"/>
            </a:endParaRPr>
          </a:p>
        </p:txBody>
      </p:sp>
      <p:sp>
        <p:nvSpPr>
          <p:cNvPr id="611" name="Google Shape;611;p39"/>
          <p:cNvSpPr/>
          <p:nvPr/>
        </p:nvSpPr>
        <p:spPr>
          <a:xfrm>
            <a:off x="4572000" y="4677500"/>
            <a:ext cx="4215600" cy="83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SR	1.3: Detect seizure ≥90 % accuracy</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2.1: Trigger alarm when seizure detected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2.3: Alarm triggered within 5 sec of seizure detected</a:t>
            </a:r>
            <a:endParaRPr b="0" i="0" sz="12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200"/>
              <a:buFont typeface="Arial"/>
              <a:buNone/>
            </a:pPr>
            <a:r>
              <a:rPr lang="en-US" sz="1200"/>
              <a:t>1.4 Within 10 seconds of clonic phase</a:t>
            </a:r>
            <a:endParaRPr sz="1200"/>
          </a:p>
        </p:txBody>
      </p:sp>
      <p:sp>
        <p:nvSpPr>
          <p:cNvPr id="612" name="Google Shape;612;p39"/>
          <p:cNvSpPr txBox="1"/>
          <p:nvPr/>
        </p:nvSpPr>
        <p:spPr>
          <a:xfrm>
            <a:off x="199250" y="1209425"/>
            <a:ext cx="26505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CDR</a:t>
            </a:r>
            <a:endParaRPr b="0" i="0" sz="1400" u="none" cap="none" strike="noStrike">
              <a:solidFill>
                <a:srgbClr val="000000"/>
              </a:solidFill>
              <a:latin typeface="Verdana"/>
              <a:ea typeface="Verdana"/>
              <a:cs typeface="Verdana"/>
              <a:sym typeface="Verdana"/>
            </a:endParaRPr>
          </a:p>
        </p:txBody>
      </p:sp>
      <p:sp>
        <p:nvSpPr>
          <p:cNvPr id="613" name="Google Shape;613;p39"/>
          <p:cNvSpPr txBox="1"/>
          <p:nvPr/>
        </p:nvSpPr>
        <p:spPr>
          <a:xfrm>
            <a:off x="2230900" y="2477200"/>
            <a:ext cx="25362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ISR</a:t>
            </a:r>
            <a:endParaRPr b="0" i="0" sz="1400" u="none" cap="none" strike="noStrike">
              <a:solidFill>
                <a:srgbClr val="000000"/>
              </a:solidFill>
              <a:latin typeface="Verdana"/>
              <a:ea typeface="Verdana"/>
              <a:cs typeface="Verdana"/>
              <a:sym typeface="Verdana"/>
            </a:endParaRPr>
          </a:p>
        </p:txBody>
      </p:sp>
      <p:sp>
        <p:nvSpPr>
          <p:cNvPr id="614" name="Google Shape;614;p39"/>
          <p:cNvSpPr txBox="1"/>
          <p:nvPr/>
        </p:nvSpPr>
        <p:spPr>
          <a:xfrm>
            <a:off x="4572100" y="4337575"/>
            <a:ext cx="26505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FAR</a:t>
            </a:r>
            <a:endParaRPr b="0" i="0" sz="1400" u="none" cap="none" strike="noStrike">
              <a:solidFill>
                <a:srgbClr val="000000"/>
              </a:solidFill>
              <a:latin typeface="Verdana"/>
              <a:ea typeface="Verdana"/>
              <a:cs typeface="Verdana"/>
              <a:sym typeface="Verdana"/>
            </a:endParaRPr>
          </a:p>
        </p:txBody>
      </p:sp>
      <p:cxnSp>
        <p:nvCxnSpPr>
          <p:cNvPr id="615" name="Google Shape;615;p39"/>
          <p:cNvCxnSpPr>
            <a:stCxn id="609" idx="4"/>
            <a:endCxn id="610" idx="1"/>
          </p:cNvCxnSpPr>
          <p:nvPr/>
        </p:nvCxnSpPr>
        <p:spPr>
          <a:xfrm flipH="1" rot="-5400000">
            <a:off x="1253949" y="2548513"/>
            <a:ext cx="934200" cy="1019700"/>
          </a:xfrm>
          <a:prstGeom prst="bentConnector2">
            <a:avLst/>
          </a:prstGeom>
          <a:noFill/>
          <a:ln cap="flat" cmpd="sng" w="9525">
            <a:solidFill>
              <a:schemeClr val="dk2"/>
            </a:solidFill>
            <a:prstDash val="solid"/>
            <a:round/>
            <a:headEnd len="sm" w="sm" type="none"/>
            <a:tailEnd len="sm" w="sm" type="none"/>
          </a:ln>
        </p:spPr>
      </p:cxnSp>
      <p:cxnSp>
        <p:nvCxnSpPr>
          <p:cNvPr id="616" name="Google Shape;616;p39"/>
          <p:cNvCxnSpPr>
            <a:stCxn id="610" idx="4"/>
            <a:endCxn id="611" idx="1"/>
          </p:cNvCxnSpPr>
          <p:nvPr/>
        </p:nvCxnSpPr>
        <p:spPr>
          <a:xfrm flipH="1" rot="-5400000">
            <a:off x="3723990" y="4248112"/>
            <a:ext cx="668400" cy="1027800"/>
          </a:xfrm>
          <a:prstGeom prst="bentConnector2">
            <a:avLst/>
          </a:prstGeom>
          <a:noFill/>
          <a:ln cap="flat" cmpd="sng" w="9525">
            <a:solidFill>
              <a:schemeClr val="dk2"/>
            </a:solidFill>
            <a:prstDash val="solid"/>
            <a:round/>
            <a:headEnd len="sm" w="sm" type="none"/>
            <a:tailEnd len="sm" w="sm" type="none"/>
          </a:ln>
        </p:spPr>
      </p:cxnSp>
      <p:sp>
        <p:nvSpPr>
          <p:cNvPr id="617" name="Google Shape;617;p39"/>
          <p:cNvSpPr txBox="1"/>
          <p:nvPr/>
        </p:nvSpPr>
        <p:spPr>
          <a:xfrm>
            <a:off x="4200625" y="1506875"/>
            <a:ext cx="4840800" cy="103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Verdana"/>
              <a:buChar char="●"/>
            </a:pPr>
            <a:r>
              <a:rPr lang="en-US">
                <a:latin typeface="Verdana"/>
                <a:ea typeface="Verdana"/>
                <a:cs typeface="Verdana"/>
                <a:sym typeface="Verdana"/>
              </a:rPr>
              <a:t>Requirements prioritized based on risk, to achieve MVP</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US">
                <a:latin typeface="Verdana"/>
                <a:ea typeface="Verdana"/>
                <a:cs typeface="Verdana"/>
                <a:sym typeface="Verdana"/>
              </a:rPr>
              <a:t>Gradually improvements to achieve the final system</a:t>
            </a:r>
            <a:endParaRPr>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Changes Since PDR</a:t>
            </a:r>
            <a:endParaRPr i="0" sz="3000" u="none" cap="none" strike="noStrike">
              <a:solidFill>
                <a:srgbClr val="0C234B"/>
              </a:solidFill>
              <a:latin typeface="Times New Roman"/>
              <a:ea typeface="Times New Roman"/>
              <a:cs typeface="Times New Roman"/>
              <a:sym typeface="Times New Roman"/>
            </a:endParaRPr>
          </a:p>
        </p:txBody>
      </p:sp>
      <p:sp>
        <p:nvSpPr>
          <p:cNvPr id="123" name="Google Shape;123;p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24" name="Google Shape;124;p5"/>
          <p:cNvSpPr/>
          <p:nvPr/>
        </p:nvSpPr>
        <p:spPr>
          <a:xfrm>
            <a:off x="1390975" y="6047158"/>
            <a:ext cx="6444300" cy="542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system design has been updated as we have learned more about the problem by working on the MVP</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25" name="Google Shape;125;p5"/>
          <p:cNvGraphicFramePr/>
          <p:nvPr/>
        </p:nvGraphicFramePr>
        <p:xfrm>
          <a:off x="446275" y="1378900"/>
          <a:ext cx="3000000" cy="3000000"/>
        </p:xfrm>
        <a:graphic>
          <a:graphicData uri="http://schemas.openxmlformats.org/drawingml/2006/table">
            <a:tbl>
              <a:tblPr>
                <a:noFill/>
                <a:tableStyleId>{2D50F822-8B55-41A2-9A20-080EF18757C7}</a:tableStyleId>
              </a:tblPr>
              <a:tblGrid>
                <a:gridCol w="1254100"/>
                <a:gridCol w="2486350"/>
                <a:gridCol w="2244575"/>
                <a:gridCol w="2244575"/>
              </a:tblGrid>
              <a:tr h="536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Class of change</a:t>
                      </a:r>
                      <a:endParaRPr sz="1400" u="none" cap="none" strike="noStrike"/>
                    </a:p>
                  </a:txBody>
                  <a:tcPr marT="91425" marB="91425" marR="91425" marL="91425">
                    <a:solidFill>
                      <a:srgbClr val="ADBBE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Description</a:t>
                      </a:r>
                      <a:endParaRPr sz="1400" u="none" cap="none" strike="noStrike"/>
                    </a:p>
                  </a:txBody>
                  <a:tcPr marT="91425" marB="91425" marR="91425" marL="91425">
                    <a:solidFill>
                      <a:srgbClr val="ADBBE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Rationale</a:t>
                      </a:r>
                      <a:endParaRPr sz="1400" u="none" cap="none" strike="noStrike"/>
                    </a:p>
                  </a:txBody>
                  <a:tcPr marT="91425" marB="91425" marR="91425" marL="91425">
                    <a:solidFill>
                      <a:srgbClr val="ADBBE0"/>
                    </a:solidFill>
                  </a:tcPr>
                </a:tc>
                <a:tc>
                  <a:txBody>
                    <a:bodyPr/>
                    <a:lstStyle/>
                    <a:p>
                      <a:pPr indent="0" lvl="0" marL="0" marR="0" rtl="0" algn="ctr">
                        <a:lnSpc>
                          <a:spcPct val="100000"/>
                        </a:lnSpc>
                        <a:spcBef>
                          <a:spcPts val="0"/>
                        </a:spcBef>
                        <a:spcAft>
                          <a:spcPts val="0"/>
                        </a:spcAft>
                        <a:buNone/>
                      </a:pPr>
                      <a:r>
                        <a:rPr lang="en-US"/>
                        <a:t>Impact</a:t>
                      </a:r>
                      <a:endParaRPr sz="1400" u="none" cap="none" strike="noStrike"/>
                    </a:p>
                  </a:txBody>
                  <a:tcPr marT="91425" marB="91425" marR="91425" marL="91425">
                    <a:solidFill>
                      <a:srgbClr val="ADBBE0"/>
                    </a:solidFill>
                  </a:tcPr>
                </a:tc>
              </a:tr>
              <a:tr h="693000">
                <a:tc>
                  <a:txBody>
                    <a:bodyPr/>
                    <a:lstStyle/>
                    <a:p>
                      <a:pPr indent="0" lvl="0" marL="0" marR="0" rtl="0" algn="ctr">
                        <a:lnSpc>
                          <a:spcPct val="100000"/>
                        </a:lnSpc>
                        <a:spcBef>
                          <a:spcPts val="0"/>
                        </a:spcBef>
                        <a:spcAft>
                          <a:spcPts val="0"/>
                        </a:spcAft>
                        <a:buClr>
                          <a:srgbClr val="000000"/>
                        </a:buClr>
                        <a:buSzPts val="1400"/>
                        <a:buFont typeface="Arial"/>
                        <a:buNone/>
                      </a:pPr>
                      <a:r>
                        <a:rPr lang="en-US"/>
                        <a:t>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a:t>Changes to mitigation plan for risk 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Initial pan was insubstational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US"/>
                        <a:t>The response better describe how we have mitigated the risk</a:t>
                      </a:r>
                      <a:endParaRPr sz="1400" u="none" cap="none" strike="noStrike"/>
                    </a:p>
                  </a:txBody>
                  <a:tcPr marT="91425" marB="91425" marR="91425" marL="91425"/>
                </a:tc>
              </a:tr>
              <a:tr h="1097200">
                <a:tc>
                  <a:txBody>
                    <a:bodyPr/>
                    <a:lstStyle/>
                    <a:p>
                      <a:pPr indent="0" lvl="0" marL="0" marR="0" rtl="0" algn="ctr">
                        <a:lnSpc>
                          <a:spcPct val="100000"/>
                        </a:lnSpc>
                        <a:spcBef>
                          <a:spcPts val="0"/>
                        </a:spcBef>
                        <a:spcAft>
                          <a:spcPts val="0"/>
                        </a:spcAft>
                        <a:buClr>
                          <a:srgbClr val="000000"/>
                        </a:buClr>
                        <a:buSzPts val="1400"/>
                        <a:buFont typeface="Arial"/>
                        <a:buNone/>
                      </a:pPr>
                      <a:r>
                        <a:rPr lang="en-US"/>
                        <a:t>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a:t>Identified mounting risk for MVP.</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We were unable to </a:t>
                      </a:r>
                      <a:r>
                        <a:rPr lang="en-US"/>
                        <a:t>acquire</a:t>
                      </a:r>
                      <a:r>
                        <a:rPr lang="en-US"/>
                        <a:t> the specifications needed to design mounting system for clinical trial.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US"/>
                        <a:t>Push back our mounting verification timeline.</a:t>
                      </a:r>
                      <a:endParaRPr sz="1400" u="none" cap="none" strike="noStrike"/>
                    </a:p>
                  </a:txBody>
                  <a:tcPr marT="91425" marB="91425" marR="91425" marL="91425"/>
                </a:tc>
              </a:tr>
              <a:tr h="1097200">
                <a:tc>
                  <a:txBody>
                    <a:bodyPr/>
                    <a:lstStyle/>
                    <a:p>
                      <a:pPr indent="0" lvl="0" marL="0" marR="0" rtl="0" algn="ctr">
                        <a:lnSpc>
                          <a:spcPct val="100000"/>
                        </a:lnSpc>
                        <a:spcBef>
                          <a:spcPts val="0"/>
                        </a:spcBef>
                        <a:spcAft>
                          <a:spcPts val="0"/>
                        </a:spcAft>
                        <a:buClr>
                          <a:srgbClr val="000000"/>
                        </a:buClr>
                        <a:buSzPts val="1400"/>
                        <a:buFont typeface="Arial"/>
                        <a:buNone/>
                      </a:pPr>
                      <a:r>
                        <a:rPr lang="en-US"/>
                        <a:t>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a:t>Minor changes to system and subsystem </a:t>
                      </a:r>
                      <a:r>
                        <a:rPr lang="en-US"/>
                        <a:t>requirements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Done in response to action items, and in order to make requirements more clear and verifiable.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US"/>
                        <a:t>SR1.4 adds a time </a:t>
                      </a:r>
                      <a:r>
                        <a:rPr lang="en-US"/>
                        <a:t>constraint for detecting seizures.</a:t>
                      </a:r>
                      <a:endParaRPr/>
                    </a:p>
                    <a:p>
                      <a:pPr indent="0" lvl="0" marL="0" marR="0" rtl="0" algn="l">
                        <a:lnSpc>
                          <a:spcPct val="100000"/>
                        </a:lnSpc>
                        <a:spcBef>
                          <a:spcPts val="0"/>
                        </a:spcBef>
                        <a:spcAft>
                          <a:spcPts val="0"/>
                        </a:spcAft>
                        <a:buNone/>
                      </a:pPr>
                      <a:r>
                        <a:rPr lang="en-US"/>
                        <a:t>Other changes had trivial impact.</a:t>
                      </a:r>
                      <a:endParaRPr/>
                    </a:p>
                  </a:txBody>
                  <a:tcPr marT="91425" marB="91425" marR="91425" marL="91425"/>
                </a:tc>
              </a:tr>
              <a:tr h="723525">
                <a:tc>
                  <a:txBody>
                    <a:bodyPr/>
                    <a:lstStyle/>
                    <a:p>
                      <a:pPr indent="0" lvl="0" marL="0" marR="0" rtl="0" algn="ctr">
                        <a:lnSpc>
                          <a:spcPct val="100000"/>
                        </a:lnSpc>
                        <a:spcBef>
                          <a:spcPts val="0"/>
                        </a:spcBef>
                        <a:spcAft>
                          <a:spcPts val="0"/>
                        </a:spcAft>
                        <a:buClr>
                          <a:srgbClr val="000000"/>
                        </a:buClr>
                        <a:buSzPts val="1400"/>
                        <a:buFont typeface="Arial"/>
                        <a:buNone/>
                      </a:pPr>
                      <a:r>
                        <a:rPr lang="en-US"/>
                        <a:t>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a:t>Changed file size from 10 minutes of data, to 5 minutes.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To reduce </a:t>
                      </a:r>
                      <a:r>
                        <a:rPr lang="en-US"/>
                        <a:t>unnecessary</a:t>
                      </a:r>
                      <a:r>
                        <a:rPr lang="en-US"/>
                        <a:t> video files being processed and saved.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US"/>
                        <a:t>Changed the frequency at which we check for motion and upload.</a:t>
                      </a:r>
                      <a:endParaRPr sz="1400" u="none" cap="none" strike="noStrike"/>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g790fa67899_2_16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624" name="Google Shape;624;g790fa67899_2_16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25" name="Google Shape;625;g790fa67899_2_164"/>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626" name="Google Shape;626;g790fa67899_2_164"/>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Configuration Management</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g790fa67899_2_7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Configuration Management</a:t>
            </a:r>
            <a:endParaRPr sz="3000">
              <a:latin typeface="Times New Roman"/>
              <a:ea typeface="Times New Roman"/>
              <a:cs typeface="Times New Roman"/>
              <a:sym typeface="Times New Roman"/>
            </a:endParaRPr>
          </a:p>
        </p:txBody>
      </p:sp>
      <p:sp>
        <p:nvSpPr>
          <p:cNvPr id="632" name="Google Shape;632;g790fa67899_2_7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33" name="Google Shape;633;g790fa67899_2_78"/>
          <p:cNvSpPr txBox="1"/>
          <p:nvPr/>
        </p:nvSpPr>
        <p:spPr>
          <a:xfrm>
            <a:off x="552675" y="1342800"/>
            <a:ext cx="8229600" cy="4172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The CDR report will feature the first releases of the Proposal, SRD, SVRM, Verification, and software</a:t>
            </a:r>
            <a:endParaRPr sz="2200">
              <a:solidFill>
                <a:srgbClr val="434343"/>
              </a:solidFill>
              <a:latin typeface="Times New Roman"/>
              <a:ea typeface="Times New Roman"/>
              <a:cs typeface="Times New Roman"/>
              <a:sym typeface="Times New Roman"/>
            </a:endParaRPr>
          </a:p>
          <a:p>
            <a:pPr indent="-368300" lvl="0" marL="4572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Up until this point we have managed document changes by keeping a folder of “Master” and “Work in Progress” documents</a:t>
            </a:r>
            <a:endParaRPr sz="2200">
              <a:solidFill>
                <a:srgbClr val="434343"/>
              </a:solidFill>
              <a:latin typeface="Times New Roman"/>
              <a:ea typeface="Times New Roman"/>
              <a:cs typeface="Times New Roman"/>
              <a:sym typeface="Times New Roman"/>
            </a:endParaRPr>
          </a:p>
          <a:p>
            <a:pPr indent="-368300" lvl="0" marL="4572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During class time we go over changes in the document and ensure the team is okay with the changes</a:t>
            </a:r>
            <a:endParaRPr sz="2200">
              <a:solidFill>
                <a:srgbClr val="434343"/>
              </a:solidFill>
              <a:latin typeface="Times New Roman"/>
              <a:ea typeface="Times New Roman"/>
              <a:cs typeface="Times New Roman"/>
              <a:sym typeface="Times New Roman"/>
            </a:endParaRPr>
          </a:p>
          <a:p>
            <a:pPr indent="-368300" lvl="0" marL="4572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All work between classes is done based on the Master documents so that we are all working from the same source</a:t>
            </a:r>
            <a:endParaRPr sz="2200">
              <a:solidFill>
                <a:srgbClr val="434343"/>
              </a:solidFill>
              <a:latin typeface="Times New Roman"/>
              <a:ea typeface="Times New Roman"/>
              <a:cs typeface="Times New Roman"/>
              <a:sym typeface="Times New Roman"/>
            </a:endParaRPr>
          </a:p>
          <a:p>
            <a:pPr indent="-368300" lvl="0" marL="457200" marR="0" rtl="0" algn="l">
              <a:lnSpc>
                <a:spcPct val="115000"/>
              </a:lnSpc>
              <a:spcBef>
                <a:spcPts val="0"/>
              </a:spcBef>
              <a:spcAft>
                <a:spcPts val="0"/>
              </a:spcAft>
              <a:buClr>
                <a:srgbClr val="434343"/>
              </a:buClr>
              <a:buSzPts val="2200"/>
              <a:buFont typeface="Times New Roman"/>
              <a:buChar char="●"/>
            </a:pPr>
            <a:r>
              <a:rPr lang="en-US" sz="2200">
                <a:solidFill>
                  <a:srgbClr val="434343"/>
                </a:solidFill>
                <a:latin typeface="Times New Roman"/>
                <a:ea typeface="Times New Roman"/>
                <a:cs typeface="Times New Roman"/>
                <a:sym typeface="Times New Roman"/>
              </a:rPr>
              <a:t>Software is handled in a similar way by doing all the work based on the latest version uploaded and labeled properly</a:t>
            </a:r>
            <a:endParaRPr sz="2200">
              <a:solidFill>
                <a:srgbClr val="434343"/>
              </a:solidFill>
              <a:latin typeface="Times New Roman"/>
              <a:ea typeface="Times New Roman"/>
              <a:cs typeface="Times New Roman"/>
              <a:sym typeface="Times New Roman"/>
            </a:endParaRPr>
          </a:p>
        </p:txBody>
      </p:sp>
      <p:sp>
        <p:nvSpPr>
          <p:cNvPr id="634" name="Google Shape;634;g790fa67899_2_78"/>
          <p:cNvSpPr/>
          <p:nvPr/>
        </p:nvSpPr>
        <p:spPr>
          <a:xfrm>
            <a:off x="916950" y="6058625"/>
            <a:ext cx="7310100" cy="500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We have a clear configuration management plan, current status and future plans have been explained, and the verification plan is aligned with documentation and configuration control.</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g790fa67899_2_17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641" name="Google Shape;641;g790fa67899_2_17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42" name="Google Shape;642;g790fa67899_2_172"/>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643" name="Google Shape;643;g790fa67899_2_172"/>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Project Plan</a:t>
            </a:r>
            <a:endParaRPr b="1"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g790fa67899_2_8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Plan</a:t>
            </a:r>
            <a:endParaRPr sz="3000">
              <a:latin typeface="Times New Roman"/>
              <a:ea typeface="Times New Roman"/>
              <a:cs typeface="Times New Roman"/>
              <a:sym typeface="Times New Roman"/>
            </a:endParaRPr>
          </a:p>
        </p:txBody>
      </p:sp>
      <p:sp>
        <p:nvSpPr>
          <p:cNvPr id="649" name="Google Shape;649;g790fa67899_2_8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50" name="Google Shape;650;g790fa67899_2_85"/>
          <p:cNvSpPr/>
          <p:nvPr/>
        </p:nvSpPr>
        <p:spPr>
          <a:xfrm>
            <a:off x="916950" y="6193625"/>
            <a:ext cx="7310100" cy="365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latin typeface="Times New Roman"/>
                <a:ea typeface="Times New Roman"/>
                <a:cs typeface="Times New Roman"/>
                <a:sym typeface="Times New Roman"/>
              </a:rPr>
              <a:t>Project plan up until our TDP delivery.</a:t>
            </a:r>
            <a:endParaRPr b="1" i="0" sz="1400" u="none" cap="none" strike="noStrike">
              <a:solidFill>
                <a:srgbClr val="000000"/>
              </a:solidFill>
              <a:latin typeface="Times New Roman"/>
              <a:ea typeface="Times New Roman"/>
              <a:cs typeface="Times New Roman"/>
              <a:sym typeface="Times New Roman"/>
            </a:endParaRPr>
          </a:p>
        </p:txBody>
      </p:sp>
      <p:pic>
        <p:nvPicPr>
          <p:cNvPr id="651" name="Google Shape;651;g790fa67899_2_85"/>
          <p:cNvPicPr preferRelativeResize="0"/>
          <p:nvPr/>
        </p:nvPicPr>
        <p:blipFill>
          <a:blip r:embed="rId4">
            <a:alphaModFix/>
          </a:blip>
          <a:stretch>
            <a:fillRect/>
          </a:stretch>
        </p:blipFill>
        <p:spPr>
          <a:xfrm>
            <a:off x="152400" y="1681674"/>
            <a:ext cx="8839199" cy="351829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g790fa67899_2_10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Plan</a:t>
            </a:r>
            <a:endParaRPr sz="3000">
              <a:latin typeface="Times New Roman"/>
              <a:ea typeface="Times New Roman"/>
              <a:cs typeface="Times New Roman"/>
              <a:sym typeface="Times New Roman"/>
            </a:endParaRPr>
          </a:p>
        </p:txBody>
      </p:sp>
      <p:sp>
        <p:nvSpPr>
          <p:cNvPr id="657" name="Google Shape;657;g790fa67899_2_10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58" name="Google Shape;658;g790fa67899_2_101"/>
          <p:cNvSpPr txBox="1"/>
          <p:nvPr/>
        </p:nvSpPr>
        <p:spPr>
          <a:xfrm>
            <a:off x="446275" y="1529275"/>
            <a:ext cx="8229600" cy="417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lang="en-US" sz="1800">
                <a:solidFill>
                  <a:srgbClr val="434343"/>
                </a:solidFill>
                <a:latin typeface="Times New Roman"/>
                <a:ea typeface="Times New Roman"/>
                <a:cs typeface="Times New Roman"/>
                <a:sym typeface="Times New Roman"/>
              </a:rPr>
              <a:t>We have used the advancement of our critical technology as our driving force for the next MVP to be delivered at ISR and used system </a:t>
            </a:r>
            <a:r>
              <a:rPr lang="en-US" sz="1800">
                <a:solidFill>
                  <a:srgbClr val="434343"/>
                </a:solidFill>
                <a:latin typeface="Times New Roman"/>
                <a:ea typeface="Times New Roman"/>
                <a:cs typeface="Times New Roman"/>
                <a:sym typeface="Times New Roman"/>
              </a:rPr>
              <a:t>requirements</a:t>
            </a:r>
            <a:r>
              <a:rPr lang="en-US" sz="1800">
                <a:solidFill>
                  <a:srgbClr val="434343"/>
                </a:solidFill>
                <a:latin typeface="Times New Roman"/>
                <a:ea typeface="Times New Roman"/>
                <a:cs typeface="Times New Roman"/>
                <a:sym typeface="Times New Roman"/>
              </a:rPr>
              <a:t> to define it.</a:t>
            </a:r>
            <a:endParaRPr b="0" i="0" sz="1800" u="none" cap="none" strike="noStrike">
              <a:solidFill>
                <a:srgbClr val="434343"/>
              </a:solidFill>
              <a:latin typeface="Times New Roman"/>
              <a:ea typeface="Times New Roman"/>
              <a:cs typeface="Times New Roman"/>
              <a:sym typeface="Times New Roman"/>
            </a:endParaRPr>
          </a:p>
        </p:txBody>
      </p:sp>
      <p:sp>
        <p:nvSpPr>
          <p:cNvPr id="659" name="Google Shape;659;g790fa67899_2_101"/>
          <p:cNvSpPr/>
          <p:nvPr/>
        </p:nvSpPr>
        <p:spPr>
          <a:xfrm>
            <a:off x="916950" y="6046725"/>
            <a:ext cx="7310100" cy="511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Next design steps </a:t>
            </a:r>
            <a:r>
              <a:rPr b="1" lang="en-US">
                <a:latin typeface="Times New Roman"/>
                <a:ea typeface="Times New Roman"/>
                <a:cs typeface="Times New Roman"/>
                <a:sym typeface="Times New Roman"/>
              </a:rPr>
              <a:t>are prioritized by expanding the detection algorithm and creating the notification system.</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660" name="Google Shape;660;g790fa67899_2_101"/>
          <p:cNvGraphicFramePr/>
          <p:nvPr/>
        </p:nvGraphicFramePr>
        <p:xfrm>
          <a:off x="952500" y="2237650"/>
          <a:ext cx="3000000" cy="3000000"/>
        </p:xfrm>
        <a:graphic>
          <a:graphicData uri="http://schemas.openxmlformats.org/drawingml/2006/table">
            <a:tbl>
              <a:tblPr>
                <a:noFill/>
                <a:tableStyleId>{09794419-3033-4056-B79E-1EF9F08566FA}</a:tableStyleId>
              </a:tblPr>
              <a:tblGrid>
                <a:gridCol w="1090150"/>
                <a:gridCol w="5627325"/>
                <a:gridCol w="557075"/>
              </a:tblGrid>
              <a:tr h="381000">
                <a:tc>
                  <a:txBody>
                    <a:bodyPr/>
                    <a:lstStyle/>
                    <a:p>
                      <a:pPr indent="0" lvl="0" marL="0" rtl="0" algn="l">
                        <a:spcBef>
                          <a:spcPts val="0"/>
                        </a:spcBef>
                        <a:spcAft>
                          <a:spcPts val="0"/>
                        </a:spcAft>
                        <a:buNone/>
                      </a:pPr>
                      <a:r>
                        <a:rPr lang="en-US">
                          <a:latin typeface="Verdana"/>
                          <a:ea typeface="Verdana"/>
                          <a:cs typeface="Verdana"/>
                          <a:sym typeface="Verdana"/>
                        </a:rPr>
                        <a:t>SSR1.2.3</a:t>
                      </a:r>
                      <a:endParaRPr>
                        <a:latin typeface="Verdana"/>
                        <a:ea typeface="Verdana"/>
                        <a:cs typeface="Verdana"/>
                        <a:sym typeface="Verdan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latin typeface="Verdana"/>
                          <a:ea typeface="Verdana"/>
                          <a:cs typeface="Verdana"/>
                          <a:sym typeface="Verdana"/>
                        </a:rPr>
                        <a:t>The system shall perform the seizure detection algorithm at rate above 16 FPS.</a:t>
                      </a:r>
                      <a:endParaRPr sz="1300">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lang="en-US">
                          <a:latin typeface="Verdana"/>
                          <a:ea typeface="Verdana"/>
                          <a:cs typeface="Verdana"/>
                          <a:sym typeface="Verdana"/>
                        </a:rPr>
                        <a:t>T</a:t>
                      </a:r>
                      <a:endParaRPr>
                        <a:latin typeface="Verdana"/>
                        <a:ea typeface="Verdana"/>
                        <a:cs typeface="Verdana"/>
                        <a:sym typeface="Verdana"/>
                      </a:endParaRPr>
                    </a:p>
                  </a:txBody>
                  <a:tcPr marT="91425" marB="91425" marR="91425" marL="91425"/>
                </a:tc>
              </a:tr>
              <a:tr h="381000">
                <a:tc>
                  <a:txBody>
                    <a:bodyPr/>
                    <a:lstStyle/>
                    <a:p>
                      <a:pPr indent="0" lvl="0" marL="0" rtl="0" algn="l">
                        <a:spcBef>
                          <a:spcPts val="0"/>
                        </a:spcBef>
                        <a:spcAft>
                          <a:spcPts val="0"/>
                        </a:spcAft>
                        <a:buNone/>
                      </a:pPr>
                      <a:r>
                        <a:rPr lang="en-US">
                          <a:latin typeface="Verdana"/>
                          <a:ea typeface="Verdana"/>
                          <a:cs typeface="Verdana"/>
                          <a:sym typeface="Verdana"/>
                        </a:rPr>
                        <a:t>SR2.1</a:t>
                      </a:r>
                      <a:endParaRPr>
                        <a:latin typeface="Verdana"/>
                        <a:ea typeface="Verdana"/>
                        <a:cs typeface="Verdana"/>
                        <a:sym typeface="Verdana"/>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300">
                          <a:solidFill>
                            <a:schemeClr val="dk1"/>
                          </a:solidFill>
                          <a:latin typeface="Verdana"/>
                          <a:ea typeface="Verdana"/>
                          <a:cs typeface="Verdana"/>
                          <a:sym typeface="Verdana"/>
                        </a:rPr>
                        <a:t>The system shall trigger an alarm whenever a seizure is detected.</a:t>
                      </a:r>
                      <a:endParaRPr sz="1300">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lang="en-US">
                          <a:latin typeface="Verdana"/>
                          <a:ea typeface="Verdana"/>
                          <a:cs typeface="Verdana"/>
                          <a:sym typeface="Verdana"/>
                        </a:rPr>
                        <a:t>T</a:t>
                      </a:r>
                      <a:endParaRPr>
                        <a:latin typeface="Verdana"/>
                        <a:ea typeface="Verdana"/>
                        <a:cs typeface="Verdana"/>
                        <a:sym typeface="Verdana"/>
                      </a:endParaRPr>
                    </a:p>
                  </a:txBody>
                  <a:tcPr marT="91425" marB="91425" marR="91425" marL="91425"/>
                </a:tc>
              </a:tr>
              <a:tr h="381000">
                <a:tc>
                  <a:txBody>
                    <a:bodyPr/>
                    <a:lstStyle/>
                    <a:p>
                      <a:pPr indent="0" lvl="0" marL="0" rtl="0" algn="l">
                        <a:spcBef>
                          <a:spcPts val="0"/>
                        </a:spcBef>
                        <a:spcAft>
                          <a:spcPts val="0"/>
                        </a:spcAft>
                        <a:buNone/>
                      </a:pPr>
                      <a:r>
                        <a:rPr lang="en-US">
                          <a:latin typeface="Verdana"/>
                          <a:ea typeface="Verdana"/>
                          <a:cs typeface="Verdana"/>
                          <a:sym typeface="Verdana"/>
                        </a:rPr>
                        <a:t>SR2.2</a:t>
                      </a:r>
                      <a:endParaRPr>
                        <a:latin typeface="Verdana"/>
                        <a:ea typeface="Verdana"/>
                        <a:cs typeface="Verdana"/>
                        <a:sym typeface="Verdana"/>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300">
                          <a:solidFill>
                            <a:schemeClr val="dk1"/>
                          </a:solidFill>
                          <a:latin typeface="Verdana"/>
                          <a:ea typeface="Verdana"/>
                          <a:cs typeface="Verdana"/>
                          <a:sym typeface="Verdana"/>
                        </a:rPr>
                        <a:t>The system shall deliver alerts to the caregivers' smartphone wirelessly.</a:t>
                      </a:r>
                      <a:endParaRPr sz="1300">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lang="en-US">
                          <a:latin typeface="Verdana"/>
                          <a:ea typeface="Verdana"/>
                          <a:cs typeface="Verdana"/>
                          <a:sym typeface="Verdana"/>
                        </a:rPr>
                        <a:t>T</a:t>
                      </a:r>
                      <a:endParaRPr>
                        <a:latin typeface="Verdana"/>
                        <a:ea typeface="Verdana"/>
                        <a:cs typeface="Verdana"/>
                        <a:sym typeface="Verdana"/>
                      </a:endParaRPr>
                    </a:p>
                  </a:txBody>
                  <a:tcPr marT="91425" marB="91425" marR="91425" marL="91425"/>
                </a:tc>
              </a:tr>
              <a:tr h="381000">
                <a:tc>
                  <a:txBody>
                    <a:bodyPr/>
                    <a:lstStyle/>
                    <a:p>
                      <a:pPr indent="0" lvl="0" marL="0" rtl="0" algn="l">
                        <a:spcBef>
                          <a:spcPts val="0"/>
                        </a:spcBef>
                        <a:spcAft>
                          <a:spcPts val="0"/>
                        </a:spcAft>
                        <a:buNone/>
                      </a:pPr>
                      <a:r>
                        <a:rPr lang="en-US">
                          <a:latin typeface="Verdana"/>
                          <a:ea typeface="Verdana"/>
                          <a:cs typeface="Verdana"/>
                          <a:sym typeface="Verdana"/>
                        </a:rPr>
                        <a:t>SR3.1</a:t>
                      </a:r>
                      <a:endParaRPr>
                        <a:latin typeface="Verdana"/>
                        <a:ea typeface="Verdana"/>
                        <a:cs typeface="Verdana"/>
                        <a:sym typeface="Verdana"/>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300">
                          <a:solidFill>
                            <a:schemeClr val="dk1"/>
                          </a:solidFill>
                          <a:latin typeface="Verdana"/>
                          <a:ea typeface="Verdana"/>
                          <a:cs typeface="Verdana"/>
                          <a:sym typeface="Verdana"/>
                        </a:rPr>
                        <a:t>The system shall keep a log file that contains a running list of up to 1,000 times at which seizures were detected by the system</a:t>
                      </a:r>
                      <a:endParaRPr sz="1300">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lang="en-US">
                          <a:latin typeface="Verdana"/>
                          <a:ea typeface="Verdana"/>
                          <a:cs typeface="Verdana"/>
                          <a:sym typeface="Verdana"/>
                        </a:rPr>
                        <a:t>I</a:t>
                      </a:r>
                      <a:endParaRPr>
                        <a:latin typeface="Verdana"/>
                        <a:ea typeface="Verdana"/>
                        <a:cs typeface="Verdana"/>
                        <a:sym typeface="Verdana"/>
                      </a:endParaRPr>
                    </a:p>
                  </a:txBody>
                  <a:tcPr marT="91425" marB="91425" marR="91425" marL="91425"/>
                </a:tc>
              </a:tr>
              <a:tr h="381000">
                <a:tc>
                  <a:txBody>
                    <a:bodyPr/>
                    <a:lstStyle/>
                    <a:p>
                      <a:pPr indent="0" lvl="0" marL="0" rtl="0" algn="l">
                        <a:spcBef>
                          <a:spcPts val="0"/>
                        </a:spcBef>
                        <a:spcAft>
                          <a:spcPts val="0"/>
                        </a:spcAft>
                        <a:buNone/>
                      </a:pPr>
                      <a:r>
                        <a:rPr lang="en-US">
                          <a:latin typeface="Verdana"/>
                          <a:ea typeface="Verdana"/>
                          <a:cs typeface="Verdana"/>
                          <a:sym typeface="Verdana"/>
                        </a:rPr>
                        <a:t>SR3.2</a:t>
                      </a:r>
                      <a:endParaRPr>
                        <a:latin typeface="Verdana"/>
                        <a:ea typeface="Verdana"/>
                        <a:cs typeface="Verdana"/>
                        <a:sym typeface="Verdana"/>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lang="en-US" sz="1300">
                          <a:solidFill>
                            <a:schemeClr val="dk1"/>
                          </a:solidFill>
                          <a:latin typeface="Verdana"/>
                          <a:ea typeface="Verdana"/>
                          <a:cs typeface="Verdana"/>
                          <a:sym typeface="Verdana"/>
                        </a:rPr>
                        <a:t>The system shall output the log file on command.</a:t>
                      </a:r>
                      <a:endParaRPr sz="1300">
                        <a:latin typeface="Verdana"/>
                        <a:ea typeface="Verdana"/>
                        <a:cs typeface="Verdana"/>
                        <a:sym typeface="Verdana"/>
                      </a:endParaRPr>
                    </a:p>
                  </a:txBody>
                  <a:tcPr marT="91425" marB="91425" marR="91425" marL="91425"/>
                </a:tc>
                <a:tc>
                  <a:txBody>
                    <a:bodyPr/>
                    <a:lstStyle/>
                    <a:p>
                      <a:pPr indent="0" lvl="0" marL="0" rtl="0" algn="ctr">
                        <a:spcBef>
                          <a:spcPts val="0"/>
                        </a:spcBef>
                        <a:spcAft>
                          <a:spcPts val="0"/>
                        </a:spcAft>
                        <a:buNone/>
                      </a:pPr>
                      <a:r>
                        <a:rPr lang="en-US">
                          <a:latin typeface="Verdana"/>
                          <a:ea typeface="Verdana"/>
                          <a:cs typeface="Verdana"/>
                          <a:sym typeface="Verdana"/>
                        </a:rPr>
                        <a:t>I</a:t>
                      </a:r>
                      <a:endParaRPr>
                        <a:latin typeface="Verdana"/>
                        <a:ea typeface="Verdana"/>
                        <a:cs typeface="Verdana"/>
                        <a:sym typeface="Verdana"/>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g790fa67899_2_109"/>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Plan</a:t>
            </a:r>
            <a:endParaRPr sz="3000">
              <a:latin typeface="Times New Roman"/>
              <a:ea typeface="Times New Roman"/>
              <a:cs typeface="Times New Roman"/>
              <a:sym typeface="Times New Roman"/>
            </a:endParaRPr>
          </a:p>
        </p:txBody>
      </p:sp>
      <p:sp>
        <p:nvSpPr>
          <p:cNvPr id="666" name="Google Shape;666;g790fa67899_2_109"/>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67" name="Google Shape;667;g790fa67899_2_109"/>
          <p:cNvSpPr/>
          <p:nvPr/>
        </p:nvSpPr>
        <p:spPr>
          <a:xfrm>
            <a:off x="916950" y="6244825"/>
            <a:ext cx="7310100" cy="313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Expected design for ISR is presented clearly</a:t>
            </a:r>
            <a:endParaRPr b="1" i="0" sz="1400" u="none" cap="none" strike="noStrike">
              <a:solidFill>
                <a:srgbClr val="000000"/>
              </a:solidFill>
              <a:latin typeface="Times New Roman"/>
              <a:ea typeface="Times New Roman"/>
              <a:cs typeface="Times New Roman"/>
              <a:sym typeface="Times New Roman"/>
            </a:endParaRPr>
          </a:p>
        </p:txBody>
      </p:sp>
      <p:pic>
        <p:nvPicPr>
          <p:cNvPr id="668" name="Google Shape;668;g790fa67899_2_109"/>
          <p:cNvPicPr preferRelativeResize="0"/>
          <p:nvPr/>
        </p:nvPicPr>
        <p:blipFill rotWithShape="1">
          <a:blip r:embed="rId3">
            <a:alphaModFix/>
          </a:blip>
          <a:srcRect b="0" l="0" r="0" t="0"/>
          <a:stretch/>
        </p:blipFill>
        <p:spPr>
          <a:xfrm>
            <a:off x="6172850" y="1945788"/>
            <a:ext cx="2903400" cy="1399350"/>
          </a:xfrm>
          <a:prstGeom prst="rect">
            <a:avLst/>
          </a:prstGeom>
          <a:noFill/>
          <a:ln cap="flat" cmpd="sng" w="9525">
            <a:solidFill>
              <a:srgbClr val="000000"/>
            </a:solidFill>
            <a:prstDash val="solid"/>
            <a:round/>
            <a:headEnd len="sm" w="sm" type="none"/>
            <a:tailEnd len="sm" w="sm" type="none"/>
          </a:ln>
        </p:spPr>
      </p:pic>
      <p:sp>
        <p:nvSpPr>
          <p:cNvPr id="669" name="Google Shape;669;g790fa67899_2_109"/>
          <p:cNvSpPr txBox="1"/>
          <p:nvPr/>
        </p:nvSpPr>
        <p:spPr>
          <a:xfrm>
            <a:off x="6767700" y="120660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Final SDNS</a:t>
            </a:r>
            <a:endParaRPr b="0" i="0" sz="3000" u="none" cap="none" strike="noStrike">
              <a:solidFill>
                <a:srgbClr val="000000"/>
              </a:solidFill>
              <a:latin typeface="Times New Roman"/>
              <a:ea typeface="Times New Roman"/>
              <a:cs typeface="Times New Roman"/>
              <a:sym typeface="Times New Roman"/>
            </a:endParaRPr>
          </a:p>
        </p:txBody>
      </p:sp>
      <p:sp>
        <p:nvSpPr>
          <p:cNvPr id="670" name="Google Shape;670;g790fa67899_2_109"/>
          <p:cNvSpPr txBox="1"/>
          <p:nvPr/>
        </p:nvSpPr>
        <p:spPr>
          <a:xfrm>
            <a:off x="3642450" y="283950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ISR MVP</a:t>
            </a:r>
            <a:endParaRPr b="0" i="0" sz="3000" u="none" cap="none" strike="noStrike">
              <a:solidFill>
                <a:srgbClr val="000000"/>
              </a:solidFill>
              <a:latin typeface="Times New Roman"/>
              <a:ea typeface="Times New Roman"/>
              <a:cs typeface="Times New Roman"/>
              <a:sym typeface="Times New Roman"/>
            </a:endParaRPr>
          </a:p>
        </p:txBody>
      </p:sp>
      <p:pic>
        <p:nvPicPr>
          <p:cNvPr id="671" name="Google Shape;671;g790fa67899_2_109"/>
          <p:cNvPicPr preferRelativeResize="0"/>
          <p:nvPr/>
        </p:nvPicPr>
        <p:blipFill rotWithShape="1">
          <a:blip r:embed="rId4">
            <a:alphaModFix/>
          </a:blip>
          <a:srcRect b="0" l="0" r="0" t="0"/>
          <a:stretch/>
        </p:blipFill>
        <p:spPr>
          <a:xfrm>
            <a:off x="0" y="1899075"/>
            <a:ext cx="2838657" cy="1962075"/>
          </a:xfrm>
          <a:prstGeom prst="rect">
            <a:avLst/>
          </a:prstGeom>
          <a:noFill/>
          <a:ln cap="flat" cmpd="sng" w="9525">
            <a:solidFill>
              <a:srgbClr val="000000"/>
            </a:solidFill>
            <a:prstDash val="solid"/>
            <a:round/>
            <a:headEnd len="sm" w="sm" type="none"/>
            <a:tailEnd len="sm" w="sm" type="none"/>
          </a:ln>
        </p:spPr>
      </p:pic>
      <p:sp>
        <p:nvSpPr>
          <p:cNvPr id="672" name="Google Shape;672;g790fa67899_2_109"/>
          <p:cNvSpPr txBox="1"/>
          <p:nvPr/>
        </p:nvSpPr>
        <p:spPr>
          <a:xfrm>
            <a:off x="0" y="1206600"/>
            <a:ext cx="22449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CDR MVP</a:t>
            </a:r>
            <a:endParaRPr b="0" i="0" sz="3000" u="none" cap="none" strike="noStrike">
              <a:solidFill>
                <a:srgbClr val="000000"/>
              </a:solidFill>
              <a:latin typeface="Times New Roman"/>
              <a:ea typeface="Times New Roman"/>
              <a:cs typeface="Times New Roman"/>
              <a:sym typeface="Times New Roman"/>
            </a:endParaRPr>
          </a:p>
        </p:txBody>
      </p:sp>
      <p:pic>
        <p:nvPicPr>
          <p:cNvPr id="673" name="Google Shape;673;g790fa67899_2_109"/>
          <p:cNvPicPr preferRelativeResize="0"/>
          <p:nvPr/>
        </p:nvPicPr>
        <p:blipFill>
          <a:blip r:embed="rId5">
            <a:alphaModFix/>
          </a:blip>
          <a:stretch>
            <a:fillRect/>
          </a:stretch>
        </p:blipFill>
        <p:spPr>
          <a:xfrm>
            <a:off x="2949338" y="3861138"/>
            <a:ext cx="3223501" cy="1553600"/>
          </a:xfrm>
          <a:prstGeom prst="rect">
            <a:avLst/>
          </a:prstGeom>
          <a:noFill/>
          <a:ln cap="flat" cmpd="sng" w="9525">
            <a:solidFill>
              <a:srgbClr val="000000"/>
            </a:solidFill>
            <a:prstDash val="solid"/>
            <a:round/>
            <a:headEnd len="sm" w="sm" type="none"/>
            <a:tailEnd len="sm" w="sm" type="none"/>
          </a:ln>
        </p:spPr>
      </p:pic>
      <p:cxnSp>
        <p:nvCxnSpPr>
          <p:cNvPr id="674" name="Google Shape;674;g790fa67899_2_109"/>
          <p:cNvCxnSpPr>
            <a:stCxn id="671" idx="2"/>
            <a:endCxn id="673" idx="1"/>
          </p:cNvCxnSpPr>
          <p:nvPr/>
        </p:nvCxnSpPr>
        <p:spPr>
          <a:xfrm flipH="1" rot="-5400000">
            <a:off x="1795979" y="3484500"/>
            <a:ext cx="776700" cy="1530000"/>
          </a:xfrm>
          <a:prstGeom prst="bentConnector2">
            <a:avLst/>
          </a:prstGeom>
          <a:noFill/>
          <a:ln cap="flat" cmpd="sng" w="9525">
            <a:solidFill>
              <a:schemeClr val="dk2"/>
            </a:solidFill>
            <a:prstDash val="solid"/>
            <a:round/>
            <a:headEnd len="med" w="med" type="none"/>
            <a:tailEnd len="med" w="med" type="none"/>
          </a:ln>
        </p:spPr>
      </p:cxnSp>
      <p:cxnSp>
        <p:nvCxnSpPr>
          <p:cNvPr id="675" name="Google Shape;675;g790fa67899_2_109"/>
          <p:cNvCxnSpPr>
            <a:stCxn id="673" idx="3"/>
            <a:endCxn id="668" idx="2"/>
          </p:cNvCxnSpPr>
          <p:nvPr/>
        </p:nvCxnSpPr>
        <p:spPr>
          <a:xfrm flipH="1" rot="10800000">
            <a:off x="6172839" y="3345237"/>
            <a:ext cx="1451700" cy="1292700"/>
          </a:xfrm>
          <a:prstGeom prst="bentConnector2">
            <a:avLst/>
          </a:prstGeom>
          <a:noFill/>
          <a:ln cap="flat" cmpd="sng" w="9525">
            <a:solidFill>
              <a:schemeClr val="dk2"/>
            </a:solidFill>
            <a:prstDash val="solid"/>
            <a:round/>
            <a:headEnd len="med" w="med" type="none"/>
            <a:tailEnd len="med" w="med" type="none"/>
          </a:ln>
        </p:spPr>
      </p:cxnSp>
      <p:cxnSp>
        <p:nvCxnSpPr>
          <p:cNvPr id="676" name="Google Shape;676;g790fa67899_2_109"/>
          <p:cNvCxnSpPr>
            <a:endCxn id="673" idx="1"/>
          </p:cNvCxnSpPr>
          <p:nvPr/>
        </p:nvCxnSpPr>
        <p:spPr>
          <a:xfrm flipH="1" rot="10800000">
            <a:off x="1410038" y="4637937"/>
            <a:ext cx="1539300" cy="240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g790fa67899_2_109"/>
          <p:cNvCxnSpPr>
            <a:endCxn id="668" idx="2"/>
          </p:cNvCxnSpPr>
          <p:nvPr/>
        </p:nvCxnSpPr>
        <p:spPr>
          <a:xfrm rot="10800000">
            <a:off x="7624550" y="3345138"/>
            <a:ext cx="0" cy="119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g790fa67899_2_18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684" name="Google Shape;684;g790fa67899_2_18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685" name="Google Shape;685;g790fa67899_2_180"/>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686" name="Google Shape;686;g790fa67899_2_180"/>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Risk Analysis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g707f4cb061_0_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692" name="Google Shape;692;g707f4cb061_0_3"/>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project success is driven by how well we can mitigate the top 2 risks.</a:t>
            </a:r>
            <a:endParaRPr b="1" i="0" sz="1400" u="none" cap="none" strike="noStrike">
              <a:solidFill>
                <a:srgbClr val="000000"/>
              </a:solidFill>
              <a:latin typeface="Times New Roman"/>
              <a:ea typeface="Times New Roman"/>
              <a:cs typeface="Times New Roman"/>
              <a:sym typeface="Times New Roman"/>
            </a:endParaRPr>
          </a:p>
        </p:txBody>
      </p:sp>
      <p:sp>
        <p:nvSpPr>
          <p:cNvPr id="693" name="Google Shape;693;g707f4cb061_0_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 Initial</a:t>
            </a:r>
            <a:endParaRPr i="0" sz="3000" u="none" cap="none" strike="noStrike">
              <a:solidFill>
                <a:srgbClr val="0C234B"/>
              </a:solidFill>
              <a:latin typeface="Times New Roman"/>
              <a:ea typeface="Times New Roman"/>
              <a:cs typeface="Times New Roman"/>
              <a:sym typeface="Times New Roman"/>
            </a:endParaRPr>
          </a:p>
        </p:txBody>
      </p:sp>
      <p:sp>
        <p:nvSpPr>
          <p:cNvPr id="694" name="Google Shape;694;g707f4cb061_0_3"/>
          <p:cNvSpPr txBox="1"/>
          <p:nvPr/>
        </p:nvSpPr>
        <p:spPr>
          <a:xfrm>
            <a:off x="310600" y="1987825"/>
            <a:ext cx="3789300" cy="277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Primary Risks: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Accumulating real training data.</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Relying on external entities to collect data.</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0"/>
              </a:spcAft>
              <a:buClr>
                <a:srgbClr val="000000"/>
              </a:buClr>
              <a:buSzPts val="1400"/>
              <a:buFont typeface="Times New Roman"/>
              <a:buAutoNum type="arabicPeriod"/>
            </a:pPr>
            <a:r>
              <a:rPr lang="en-US">
                <a:latin typeface="Times New Roman"/>
                <a:ea typeface="Times New Roman"/>
                <a:cs typeface="Times New Roman"/>
                <a:sym typeface="Times New Roman"/>
              </a:rPr>
              <a:t>Throughput processing</a:t>
            </a: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Loss of </a:t>
            </a:r>
            <a:r>
              <a:rPr lang="en-US">
                <a:latin typeface="Times New Roman"/>
                <a:ea typeface="Times New Roman"/>
                <a:cs typeface="Times New Roman"/>
                <a:sym typeface="Times New Roman"/>
              </a:rPr>
              <a:t>notification</a:t>
            </a:r>
            <a:r>
              <a:rPr b="0" i="0" lang="en-US" sz="1400" u="none" cap="none" strike="noStrike">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system (smartphone)</a:t>
            </a: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0"/>
              </a:spcAft>
              <a:buClr>
                <a:srgbClr val="000000"/>
              </a:buClr>
              <a:buSzPts val="1400"/>
              <a:buFont typeface="Times New Roman"/>
              <a:buAutoNum type="arabicPeriod"/>
            </a:pPr>
            <a:r>
              <a:rPr b="0" i="0" lang="en-US" sz="1400" u="none" cap="none" strike="noStrike">
                <a:solidFill>
                  <a:srgbClr val="000000"/>
                </a:solidFill>
                <a:latin typeface="Times New Roman"/>
                <a:ea typeface="Times New Roman"/>
                <a:cs typeface="Times New Roman"/>
                <a:sym typeface="Times New Roman"/>
              </a:rPr>
              <a:t>Transportation of technology.</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1000"/>
              </a:spcBef>
              <a:spcAft>
                <a:spcPts val="1000"/>
              </a:spcAft>
              <a:buSzPts val="1400"/>
              <a:buFont typeface="Times New Roman"/>
              <a:buAutoNum type="arabicPeriod"/>
            </a:pPr>
            <a:r>
              <a:rPr lang="en-US">
                <a:latin typeface="Times New Roman"/>
                <a:ea typeface="Times New Roman"/>
                <a:cs typeface="Times New Roman"/>
                <a:sym typeface="Times New Roman"/>
              </a:rPr>
              <a:t>Mounting of the system.</a:t>
            </a:r>
            <a:endParaRPr>
              <a:latin typeface="Times New Roman"/>
              <a:ea typeface="Times New Roman"/>
              <a:cs typeface="Times New Roman"/>
              <a:sym typeface="Times New Roman"/>
            </a:endParaRPr>
          </a:p>
        </p:txBody>
      </p:sp>
      <p:graphicFrame>
        <p:nvGraphicFramePr>
          <p:cNvPr id="695" name="Google Shape;695;g707f4cb061_0_3"/>
          <p:cNvGraphicFramePr/>
          <p:nvPr/>
        </p:nvGraphicFramePr>
        <p:xfrm>
          <a:off x="4339950" y="1771883"/>
          <a:ext cx="3000000" cy="3000000"/>
        </p:xfrm>
        <a:graphic>
          <a:graphicData uri="http://schemas.openxmlformats.org/drawingml/2006/table">
            <a:tbl>
              <a:tblPr>
                <a:noFill/>
                <a:tableStyleId>{8CB9AE21-DECC-401E-83ED-488D5D4C5ABD}</a:tableStyleId>
              </a:tblPr>
              <a:tblGrid>
                <a:gridCol w="885475"/>
                <a:gridCol w="708350"/>
                <a:gridCol w="602125"/>
                <a:gridCol w="566700"/>
                <a:gridCol w="637525"/>
                <a:gridCol w="531250"/>
                <a:gridCol w="566700"/>
              </a:tblGrid>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0: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Risk Criticality</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0:1"/>
                      </a:ext>
                    </a:extLst>
                  </a:tcPr>
                </a:tc>
                <a:tc hMerge="1"/>
                <a:tc hMerge="1"/>
                <a:tc hMerge="1"/>
                <a:tc hMerge="1"/>
                <a:tc hMerge="1"/>
              </a:tr>
              <a:tr h="446475">
                <a:tc row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Likelihood</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1: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1: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1: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1: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1:4"/>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695:1: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695:1: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2: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2: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2: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2:4"/>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695:2: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695:2: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3: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3: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3: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3:4"/>
                      </a:ext>
                    </a:extLst>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3: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3:6"/>
                      </a:ext>
                    </a:extLst>
                  </a:tcPr>
                </a:tc>
              </a:tr>
              <a:tr h="693400">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4: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4: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4: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4: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1, 4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4:5"/>
                      </a:ext>
                    </a:extLst>
                  </a:tcPr>
                </a:tc>
                <a:tc>
                  <a:txBody>
                    <a:bodyPr/>
                    <a:lstStyle/>
                    <a:p>
                      <a:pPr indent="0" lvl="0" marL="0" rtl="0" algn="ctr">
                        <a:lnSpc>
                          <a:spcPct val="115000"/>
                        </a:lnSpc>
                        <a:spcBef>
                          <a:spcPts val="0"/>
                        </a:spcBef>
                        <a:spcAft>
                          <a:spcPts val="0"/>
                        </a:spcAft>
                        <a:buNone/>
                      </a:pPr>
                      <a:r>
                        <a:rPr lang="en-US" sz="1000"/>
                        <a:t>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4: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5: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5: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5: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5:4"/>
                      </a:ext>
                    </a:extLst>
                  </a:tcPr>
                </a:tc>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695:5: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695:5:6"/>
                      </a:ext>
                    </a:extLst>
                  </a:tcPr>
                </a:tc>
              </a:tr>
              <a:tr h="446475">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5"/>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6:6"/>
                      </a:ext>
                    </a:extLst>
                  </a:tcPr>
                </a:tc>
              </a:tr>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7: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Consequences</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695:7:1"/>
                      </a:ext>
                    </a:extLst>
                  </a:tcPr>
                </a:tc>
                <a:tc hMerge="1"/>
                <a:tc hMerge="1"/>
                <a:tc hMerge="1"/>
                <a:tc hMerge="1"/>
                <a:tc hMerge="1"/>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2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701" name="Google Shape;701;p20"/>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Our project success is driven by how well we can mitigate the top 2 risks.</a:t>
            </a:r>
            <a:endParaRPr b="1"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02" name="Google Shape;702;p2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a:t>
            </a:r>
            <a:endParaRPr i="0" sz="3000" u="none" cap="none" strike="noStrike">
              <a:solidFill>
                <a:srgbClr val="0C234B"/>
              </a:solidFill>
              <a:latin typeface="Times New Roman"/>
              <a:ea typeface="Times New Roman"/>
              <a:cs typeface="Times New Roman"/>
              <a:sym typeface="Times New Roman"/>
            </a:endParaRPr>
          </a:p>
        </p:txBody>
      </p:sp>
      <p:sp>
        <p:nvSpPr>
          <p:cNvPr id="703" name="Google Shape;703;p20"/>
          <p:cNvSpPr txBox="1"/>
          <p:nvPr/>
        </p:nvSpPr>
        <p:spPr>
          <a:xfrm>
            <a:off x="317550" y="3551625"/>
            <a:ext cx="3424200" cy="16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FFFF00"/>
                </a:highlight>
                <a:latin typeface="Verdana"/>
                <a:ea typeface="Verdana"/>
                <a:cs typeface="Verdana"/>
                <a:sym typeface="Verdana"/>
              </a:rPr>
              <a:t>Improve risk mitigation plans. They did not like these during PDR. Make sure any current “yellow” or “red” risk has a really good mitigation plan that is within our control</a:t>
            </a:r>
            <a:endParaRPr b="0" i="0" sz="1400" u="none" cap="none" strike="noStrike">
              <a:solidFill>
                <a:srgbClr val="000000"/>
              </a:solidFill>
              <a:highlight>
                <a:srgbClr val="FFFF00"/>
              </a:highlight>
              <a:latin typeface="Verdana"/>
              <a:ea typeface="Verdana"/>
              <a:cs typeface="Verdana"/>
              <a:sym typeface="Verdana"/>
            </a:endParaRPr>
          </a:p>
        </p:txBody>
      </p:sp>
      <p:graphicFrame>
        <p:nvGraphicFramePr>
          <p:cNvPr id="704" name="Google Shape;704;p20"/>
          <p:cNvGraphicFramePr/>
          <p:nvPr/>
        </p:nvGraphicFramePr>
        <p:xfrm>
          <a:off x="120075" y="1691663"/>
          <a:ext cx="3000000" cy="3000000"/>
        </p:xfrm>
        <a:graphic>
          <a:graphicData uri="http://schemas.openxmlformats.org/drawingml/2006/table">
            <a:tbl>
              <a:tblPr>
                <a:noFill/>
                <a:tableStyleId>{8CB9AE21-DECC-401E-83ED-488D5D4C5ABD}</a:tableStyleId>
              </a:tblPr>
              <a:tblGrid>
                <a:gridCol w="752725"/>
                <a:gridCol w="1917175"/>
                <a:gridCol w="2340600"/>
                <a:gridCol w="3871475"/>
              </a:tblGrid>
              <a:tr h="263150">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Rank</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704:0:0"/>
                      </a:ext>
                    </a:extLst>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Risk</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704:0:1"/>
                      </a:ext>
                    </a:extLst>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Risk Description</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704:0:2"/>
                      </a:ext>
                    </a:extLst>
                  </a:tcPr>
                </a:tc>
                <a:tc>
                  <a:txBody>
                    <a:bodyPr/>
                    <a:lstStyle/>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Risk Response</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extLst>
                      <a:ext uri="http://customooxmlschemas.google.com/">
                        <go:slidesCustomData xmlns:go="http://customooxmlschemas.google.com/" cellId="704:0:3"/>
                      </a:ext>
                    </a:extLst>
                  </a:tcPr>
                </a:tc>
              </a:tr>
              <a:tr h="708475">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1: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Accumulating real training data.</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1: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we don't accumulate real data, we run the risk of not producing an accurate detection system.</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1: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Designed MVP to collect real training data as primary objective.</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1:3"/>
                      </a:ext>
                    </a:extLst>
                  </a:tcPr>
                </a:tc>
              </a:tr>
              <a:tr h="1126600">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2: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Relying on external entities to collect data.</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2: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issues with external entities affect our ability to collect real training data, then we run the risk of not producing an accurate system.</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2: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Look for other sources for collection of real training data. Movements can be analyzed for simulation. Proposed alternative is the study of dogs with tonic clonic seizures.</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2:3"/>
                      </a:ext>
                    </a:extLst>
                  </a:tcPr>
                </a:tc>
              </a:tr>
              <a:tr h="1376450">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3: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Throughput processing.</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3: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the throughput processing for the Raspberry Pi is inadequate then we run the risk of not processing information per requirements. Changes in computing power could affect cost-effectiveness of project.</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3: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Incorporate the use of Intel Neural Compute Sticks for additional image processing. Maximize use of on-board GPU on Raspberry Pi. Additionally, code could be better optimized and a compiler language (C++) could be used over the scripted Python language which compiles directly into machine code for more efficient processing.</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04:3:3"/>
                      </a:ext>
                    </a:extLst>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g6bef9834c6_1_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710" name="Google Shape;710;g6bef9834c6_1_2"/>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Our project success is driven by how well we can mitigate the top 2 risks.</a:t>
            </a:r>
            <a:endParaRPr b="1"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 name="Google Shape;711;g6bef9834c6_1_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a:t>
            </a:r>
            <a:endParaRPr i="0" sz="3000" u="none" cap="none" strike="noStrike">
              <a:solidFill>
                <a:srgbClr val="0C234B"/>
              </a:solidFill>
              <a:latin typeface="Times New Roman"/>
              <a:ea typeface="Times New Roman"/>
              <a:cs typeface="Times New Roman"/>
              <a:sym typeface="Times New Roman"/>
            </a:endParaRPr>
          </a:p>
        </p:txBody>
      </p:sp>
      <p:graphicFrame>
        <p:nvGraphicFramePr>
          <p:cNvPr id="712" name="Google Shape;712;g6bef9834c6_1_2"/>
          <p:cNvGraphicFramePr/>
          <p:nvPr/>
        </p:nvGraphicFramePr>
        <p:xfrm>
          <a:off x="241000" y="1653713"/>
          <a:ext cx="3000000" cy="3000000"/>
        </p:xfrm>
        <a:graphic>
          <a:graphicData uri="http://schemas.openxmlformats.org/drawingml/2006/table">
            <a:tbl>
              <a:tblPr>
                <a:noFill/>
                <a:tableStyleId>{8CB9AE21-DECC-401E-83ED-488D5D4C5ABD}</a:tableStyleId>
              </a:tblPr>
              <a:tblGrid>
                <a:gridCol w="884575"/>
                <a:gridCol w="1512425"/>
                <a:gridCol w="2979275"/>
                <a:gridCol w="3263875"/>
              </a:tblGrid>
              <a:tr h="992075">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12:0: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Loss of notification system (smartphone).</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12:0: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the Raspberry Pi loses connectivity with the smartphone we run the risk of losing notification functionality on system.</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12:0: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Integrate alert to notify the loss of the connectivity to the Raspberry Pi. Setup local notification on Raspberry Pi 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extLst>
                      <a:ext uri="http://customooxmlschemas.google.com/">
                        <go:slidesCustomData xmlns:go="http://customooxmlschemas.google.com/" cellId="712:0:3"/>
                      </a:ext>
                    </a:extLst>
                  </a:tcPr>
                </a:tc>
              </a:tr>
              <a:tr h="1183525">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1: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Transportation of technology.</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1: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our system is not transported adequately, we run the risk of damaging/losing our product.</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1: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We have enough of a cushion on budget to acquire another system setup. Team member will serve as a courier for the technology.</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1:3"/>
                      </a:ext>
                    </a:extLst>
                  </a:tcPr>
                </a:tc>
              </a:tr>
              <a:tr h="1374975">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2: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Mounting of the system.</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2: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If room specifications for mounting system cannot be retrieved, the construction of the mounting system is delayed.</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2: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Establish different designs that are appropriate for different conditions. This allows for design to be implemented once room specifications are received.</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extLst>
                      <a:ext uri="http://customooxmlschemas.google.com/">
                        <go:slidesCustomData xmlns:go="http://customooxmlschemas.google.com/" cellId="712:2:3"/>
                      </a:ext>
                    </a:extLs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790fa67899_0_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PDR Action Items</a:t>
            </a:r>
            <a:endParaRPr i="0" sz="3000" u="none" cap="none" strike="noStrike">
              <a:solidFill>
                <a:srgbClr val="0C234B"/>
              </a:solidFill>
              <a:latin typeface="Times New Roman"/>
              <a:ea typeface="Times New Roman"/>
              <a:cs typeface="Times New Roman"/>
              <a:sym typeface="Times New Roman"/>
            </a:endParaRPr>
          </a:p>
        </p:txBody>
      </p:sp>
      <p:sp>
        <p:nvSpPr>
          <p:cNvPr id="131" name="Google Shape;131;g790fa67899_0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32" name="Google Shape;132;g790fa67899_0_4"/>
          <p:cNvSpPr/>
          <p:nvPr/>
        </p:nvSpPr>
        <p:spPr>
          <a:xfrm>
            <a:off x="1390975" y="6282575"/>
            <a:ext cx="6444300" cy="3069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closed out all PDR action items.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33" name="Google Shape;133;g790fa67899_0_4"/>
          <p:cNvGraphicFramePr/>
          <p:nvPr/>
        </p:nvGraphicFramePr>
        <p:xfrm>
          <a:off x="165450" y="1267775"/>
          <a:ext cx="3000000" cy="3000000"/>
        </p:xfrm>
        <a:graphic>
          <a:graphicData uri="http://schemas.openxmlformats.org/drawingml/2006/table">
            <a:tbl>
              <a:tblPr>
                <a:noFill/>
                <a:tableStyleId>{2D50F822-8B55-41A2-9A20-080EF18757C7}</a:tableStyleId>
              </a:tblPr>
              <a:tblGrid>
                <a:gridCol w="1225525"/>
                <a:gridCol w="5080850"/>
                <a:gridCol w="2479450"/>
              </a:tblGrid>
              <a:tr h="7466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Action item number</a:t>
                      </a:r>
                      <a:endParaRPr sz="1600" u="none" cap="none" strike="noStrike"/>
                    </a:p>
                  </a:txBody>
                  <a:tcPr marT="91425" marB="91425" marR="91425" marL="91425">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Description</a:t>
                      </a:r>
                      <a:endParaRPr sz="1600" u="none" cap="none" strike="noStrike"/>
                    </a:p>
                  </a:txBody>
                  <a:tcPr marT="91425" marB="91425" marR="91425" marL="91425">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Status</a:t>
                      </a:r>
                      <a:endParaRPr sz="1600" u="none" cap="none" strike="noStrike"/>
                    </a:p>
                  </a:txBody>
                  <a:tcPr marT="91425" marB="91425" marR="91425" marL="91425">
                    <a:solidFill>
                      <a:srgbClr val="ADBBE0"/>
                    </a:solidFill>
                  </a:tcPr>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063_pdr_01</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SBD does not show where image data is coming from</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Addressed in new SBDs</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063_pdr_02</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Block diagram has </a:t>
                      </a:r>
                      <a:r>
                        <a:rPr lang="en-US" sz="1600"/>
                        <a:t>unlabeled</a:t>
                      </a:r>
                      <a:r>
                        <a:rPr lang="en-US" sz="1600"/>
                        <a:t> data type</a:t>
                      </a:r>
                      <a:endParaRPr sz="1600" u="none" cap="none" strike="noStrike"/>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1600">
                          <a:solidFill>
                            <a:schemeClr val="dk1"/>
                          </a:solidFill>
                        </a:rPr>
                        <a:t>Addressed in new SBDs</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063_pdr_03</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1.1,1.3,1.4 Need to also be tested</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Changed in requirements</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t>063_pdr_04</a:t>
                      </a:r>
                      <a:endParaRPr sz="1600" u="none" cap="none" strike="noStrike"/>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Missing requirement for how soon to detect a seizure</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Added as SR1.4</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063_pdr_05</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Camera and Image Analysis Trade Studies</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Reconsidered</a:t>
                      </a:r>
                      <a:r>
                        <a:rPr lang="en-US" sz="1600"/>
                        <a:t>, but results remained</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063_pdr_06</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Do you believe trade study results?</a:t>
                      </a:r>
                      <a:endParaRPr sz="1600" u="none" cap="none" strike="noStrike"/>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1600">
                          <a:solidFill>
                            <a:schemeClr val="dk1"/>
                          </a:solidFill>
                        </a:rPr>
                        <a:t>Reconsidered, but results remained</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latin typeface="Calibri"/>
                          <a:ea typeface="Calibri"/>
                          <a:cs typeface="Calibri"/>
                          <a:sym typeface="Calibri"/>
                        </a:rPr>
                        <a:t>063_pdr_07</a:t>
                      </a:r>
                      <a:endParaRPr sz="1600" u="none" cap="none" strike="noStrike">
                        <a:latin typeface="Calibri"/>
                        <a:ea typeface="Calibri"/>
                        <a:cs typeface="Calibri"/>
                        <a:sym typeface="Calibri"/>
                      </a:endParaRPr>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SW Diagram does not show </a:t>
                      </a:r>
                      <a:r>
                        <a:rPr lang="en-US" sz="1600"/>
                        <a:t>continuous</a:t>
                      </a:r>
                      <a:r>
                        <a:rPr lang="en-US" sz="1600"/>
                        <a:t> collection of   of data </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Software diagram updated</a:t>
                      </a:r>
                      <a:endParaRPr sz="1600" u="none" cap="none" strike="noStrike"/>
                    </a:p>
                  </a:txBody>
                  <a:tcPr marT="91425" marB="91425" marR="91425" marL="91425"/>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g7a8c0e2d4c_5_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718" name="Google Shape;718;g7a8c0e2d4c_5_2"/>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project success is driven by how well we can mitigate the top 2 risks.</a:t>
            </a:r>
            <a:endParaRPr b="1" i="0" sz="1400" u="none" cap="none" strike="noStrike">
              <a:solidFill>
                <a:srgbClr val="000000"/>
              </a:solidFill>
              <a:latin typeface="Times New Roman"/>
              <a:ea typeface="Times New Roman"/>
              <a:cs typeface="Times New Roman"/>
              <a:sym typeface="Times New Roman"/>
            </a:endParaRPr>
          </a:p>
        </p:txBody>
      </p:sp>
      <p:sp>
        <p:nvSpPr>
          <p:cNvPr id="719" name="Google Shape;719;g7a8c0e2d4c_5_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Risk Analysis Before &amp; After</a:t>
            </a:r>
            <a:endParaRPr i="0" sz="3000" u="none" cap="none" strike="noStrike">
              <a:solidFill>
                <a:srgbClr val="0C234B"/>
              </a:solidFill>
              <a:latin typeface="Times New Roman"/>
              <a:ea typeface="Times New Roman"/>
              <a:cs typeface="Times New Roman"/>
              <a:sym typeface="Times New Roman"/>
            </a:endParaRPr>
          </a:p>
        </p:txBody>
      </p:sp>
      <p:graphicFrame>
        <p:nvGraphicFramePr>
          <p:cNvPr id="720" name="Google Shape;720;g7a8c0e2d4c_5_2"/>
          <p:cNvGraphicFramePr/>
          <p:nvPr/>
        </p:nvGraphicFramePr>
        <p:xfrm>
          <a:off x="262450" y="1796682"/>
          <a:ext cx="3000000" cy="3000000"/>
        </p:xfrm>
        <a:graphic>
          <a:graphicData uri="http://schemas.openxmlformats.org/drawingml/2006/table">
            <a:tbl>
              <a:tblPr>
                <a:noFill/>
                <a:tableStyleId>{8CB9AE21-DECC-401E-83ED-488D5D4C5ABD}</a:tableStyleId>
              </a:tblPr>
              <a:tblGrid>
                <a:gridCol w="825675"/>
                <a:gridCol w="660500"/>
                <a:gridCol w="561450"/>
                <a:gridCol w="528425"/>
                <a:gridCol w="594475"/>
                <a:gridCol w="495375"/>
                <a:gridCol w="528425"/>
              </a:tblGrid>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0: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Risk Criticality</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0:1"/>
                      </a:ext>
                    </a:extLst>
                  </a:tcPr>
                </a:tc>
                <a:tc hMerge="1"/>
                <a:tc hMerge="1"/>
                <a:tc hMerge="1"/>
                <a:tc hMerge="1"/>
                <a:tc hMerge="1"/>
              </a:tr>
              <a:tr h="446475">
                <a:tc row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Likelihood</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1: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1: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1: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1: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1:4"/>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0:1: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0:1: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2: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2: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2: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2:4"/>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0:2: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0:2: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3: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3: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3: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3:4"/>
                      </a:ext>
                    </a:extLst>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3: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3:6"/>
                      </a:ext>
                    </a:extLst>
                  </a:tcPr>
                </a:tc>
              </a:tr>
              <a:tr h="693400">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4: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4: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4: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4: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1, 4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4:5"/>
                      </a:ext>
                    </a:extLst>
                  </a:tcPr>
                </a:tc>
                <a:tc>
                  <a:txBody>
                    <a:bodyPr/>
                    <a:lstStyle/>
                    <a:p>
                      <a:pPr indent="0" lvl="0" marL="0" rtl="0" algn="ctr">
                        <a:lnSpc>
                          <a:spcPct val="115000"/>
                        </a:lnSpc>
                        <a:spcBef>
                          <a:spcPts val="0"/>
                        </a:spcBef>
                        <a:spcAft>
                          <a:spcPts val="0"/>
                        </a:spcAft>
                        <a:buNone/>
                      </a:pPr>
                      <a:r>
                        <a:rPr lang="en-US" sz="1000"/>
                        <a:t>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4: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5:1"/>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5:2"/>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5:3"/>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5:4"/>
                      </a:ext>
                    </a:extLst>
                  </a:tcPr>
                </a:tc>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0:5:5"/>
                      </a:ext>
                    </a:extLst>
                  </a:tcPr>
                </a:tc>
                <a:tc>
                  <a:txBody>
                    <a:bodyPr/>
                    <a:lstStyle/>
                    <a:p>
                      <a:pPr indent="0" lvl="0" marL="0" rtl="0" algn="ctr">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0:5:6"/>
                      </a:ext>
                    </a:extLst>
                  </a:tcPr>
                </a:tc>
              </a:tr>
              <a:tr h="446475">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5"/>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6:6"/>
                      </a:ext>
                    </a:extLst>
                  </a:tcPr>
                </a:tc>
              </a:tr>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7: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Consequences</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0:7:1"/>
                      </a:ext>
                    </a:extLst>
                  </a:tcPr>
                </a:tc>
                <a:tc hMerge="1"/>
                <a:tc hMerge="1"/>
                <a:tc hMerge="1"/>
                <a:tc hMerge="1"/>
                <a:tc hMerge="1"/>
              </a:tr>
            </a:tbl>
          </a:graphicData>
        </a:graphic>
      </p:graphicFrame>
      <p:graphicFrame>
        <p:nvGraphicFramePr>
          <p:cNvPr id="721" name="Google Shape;721;g7a8c0e2d4c_5_2"/>
          <p:cNvGraphicFramePr/>
          <p:nvPr/>
        </p:nvGraphicFramePr>
        <p:xfrm>
          <a:off x="4760575" y="1796675"/>
          <a:ext cx="3000000" cy="3000000"/>
        </p:xfrm>
        <a:graphic>
          <a:graphicData uri="http://schemas.openxmlformats.org/drawingml/2006/table">
            <a:tbl>
              <a:tblPr>
                <a:noFill/>
                <a:tableStyleId>{8CB9AE21-DECC-401E-83ED-488D5D4C5ABD}</a:tableStyleId>
              </a:tblPr>
              <a:tblGrid>
                <a:gridCol w="791675"/>
                <a:gridCol w="633350"/>
                <a:gridCol w="538350"/>
                <a:gridCol w="506675"/>
                <a:gridCol w="570000"/>
                <a:gridCol w="475000"/>
                <a:gridCol w="506675"/>
              </a:tblGrid>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0: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Risk Criticality</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0:1"/>
                      </a:ext>
                    </a:extLst>
                  </a:tcPr>
                </a:tc>
                <a:tc hMerge="1"/>
                <a:tc hMerge="1"/>
                <a:tc hMerge="1"/>
                <a:tc hMerge="1"/>
                <a:tc hMerge="1"/>
              </a:tr>
              <a:tr h="446475">
                <a:tc row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Likelihood</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1:0"/>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1: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1: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1: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1: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1:1: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1:1: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2: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2: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2:3"/>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2: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1:2: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extLst>
                      <a:ext uri="http://customooxmlschemas.google.com/">
                        <go:slidesCustomData xmlns:go="http://customooxmlschemas.google.com/" cellId="721:2: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3: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3: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3:3"/>
                      </a:ext>
                    </a:extLst>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3:4"/>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3: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3:6"/>
                      </a:ext>
                    </a:extLst>
                  </a:tcPr>
                </a:tc>
              </a:tr>
              <a:tr h="446475">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4: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4:2"/>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4: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4:4"/>
                      </a:ext>
                    </a:extLst>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4:5"/>
                      </a:ext>
                    </a:extLst>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4:6"/>
                      </a:ext>
                    </a:extLst>
                  </a:tcPr>
                </a:tc>
              </a:tr>
              <a:tr h="693400">
                <a:tc vMerge="1"/>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5: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5: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4, 5</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5:3"/>
                      </a:ext>
                    </a:extLst>
                  </a:tcPr>
                </a:tc>
                <a:tc>
                  <a:txBody>
                    <a:bodyPr/>
                    <a:lstStyle/>
                    <a:p>
                      <a:pPr indent="0" lvl="0" marL="0" rtl="0" algn="l">
                        <a:lnSpc>
                          <a:spcPct val="115000"/>
                        </a:lnSpc>
                        <a:spcBef>
                          <a:spcPts val="0"/>
                        </a:spcBef>
                        <a:spcAft>
                          <a:spcPts val="0"/>
                        </a:spcAft>
                        <a:buNone/>
                      </a:pPr>
                      <a:r>
                        <a:rPr lang="en-US"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5: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1, 3</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extLst>
                      <a:ext uri="http://customooxmlschemas.google.com/">
                        <go:slidesCustomData xmlns:go="http://customooxmlschemas.google.com/" cellId="721:5:5"/>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extLst>
                      <a:ext uri="http://customooxmlschemas.google.com/">
                        <go:slidesCustomData xmlns:go="http://customooxmlschemas.google.com/" cellId="721:5:6"/>
                      </a:ext>
                    </a:extLst>
                  </a:tcPr>
                </a:tc>
              </a:tr>
              <a:tr h="446475">
                <a:tc vMerge="1"/>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1"/>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2"/>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3"/>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4"/>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5"/>
                      </a:ext>
                    </a:extLst>
                  </a:tcPr>
                </a:tc>
                <a:tc>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6:6"/>
                      </a:ext>
                    </a:extLst>
                  </a:tcPr>
                </a:tc>
              </a:tr>
              <a:tr h="4464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7:0"/>
                      </a:ext>
                    </a:extLst>
                  </a:tcPr>
                </a:tc>
                <a:tc gridSpan="6">
                  <a:txBody>
                    <a:bodyPr/>
                    <a:lstStyle/>
                    <a:p>
                      <a:pPr indent="0" lvl="0" marL="0" rtl="0" algn="ctr">
                        <a:lnSpc>
                          <a:spcPct val="115000"/>
                        </a:lnSpc>
                        <a:spcBef>
                          <a:spcPts val="0"/>
                        </a:spcBef>
                        <a:spcAft>
                          <a:spcPts val="0"/>
                        </a:spcAft>
                        <a:buNone/>
                      </a:pPr>
                      <a:r>
                        <a:rPr lang="en-US" sz="1200">
                          <a:latin typeface="Times New Roman"/>
                          <a:ea typeface="Times New Roman"/>
                          <a:cs typeface="Times New Roman"/>
                          <a:sym typeface="Times New Roman"/>
                        </a:rPr>
                        <a:t>Consequences</a:t>
                      </a:r>
                      <a:endParaRPr sz="1200">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D9EEB"/>
                    </a:solidFill>
                    <a:extLst>
                      <a:ext uri="http://customooxmlschemas.google.com/">
                        <go:slidesCustomData xmlns:go="http://customooxmlschemas.google.com/" cellId="721:7:1"/>
                      </a:ext>
                    </a:extLst>
                  </a:tcPr>
                </a:tc>
                <a:tc hMerge="1"/>
                <a:tc hMerge="1"/>
                <a:tc hMerge="1"/>
                <a:tc hMerge="1"/>
                <a:tc hMerge="1"/>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g790fa67899_2_18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728" name="Google Shape;728;g790fa67899_2_18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29" name="Google Shape;729;g790fa67899_2_188"/>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730" name="Google Shape;730;g790fa67899_2_188"/>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Cost Analysis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g707f4cb061_4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Cost Analysis</a:t>
            </a:r>
            <a:endParaRPr i="0" sz="3000" u="none" cap="none" strike="noStrike">
              <a:solidFill>
                <a:srgbClr val="0C234B"/>
              </a:solidFill>
              <a:latin typeface="Times New Roman"/>
              <a:ea typeface="Times New Roman"/>
              <a:cs typeface="Times New Roman"/>
              <a:sym typeface="Times New Roman"/>
            </a:endParaRPr>
          </a:p>
        </p:txBody>
      </p:sp>
      <p:sp>
        <p:nvSpPr>
          <p:cNvPr id="736" name="Google Shape;736;g707f4cb061_4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737" name="Google Shape;737;g707f4cb061_4_0"/>
          <p:cNvGraphicFramePr/>
          <p:nvPr/>
        </p:nvGraphicFramePr>
        <p:xfrm>
          <a:off x="952500" y="1675913"/>
          <a:ext cx="3000000" cy="3000000"/>
        </p:xfrm>
        <a:graphic>
          <a:graphicData uri="http://schemas.openxmlformats.org/drawingml/2006/table">
            <a:tbl>
              <a:tblPr>
                <a:noFill/>
                <a:tableStyleId>{2D50F822-8B55-41A2-9A20-080EF18757C7}</a:tableStyleId>
              </a:tblPr>
              <a:tblGrid>
                <a:gridCol w="1447800"/>
                <a:gridCol w="1447800"/>
                <a:gridCol w="1447800"/>
                <a:gridCol w="1447800"/>
                <a:gridCol w="1447800"/>
              </a:tblGrid>
              <a:tr h="4518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ITEM</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b="1" lang="en-US">
                          <a:latin typeface="Times New Roman"/>
                          <a:ea typeface="Times New Roman"/>
                          <a:cs typeface="Times New Roman"/>
                          <a:sym typeface="Times New Roman"/>
                        </a:rPr>
                        <a:t>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QUANTITY</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UNIT PRICE</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TOTAL</a:t>
                      </a:r>
                      <a:endParaRPr b="1" sz="1400" u="none" cap="none" strike="noStrike">
                        <a:latin typeface="Times New Roman"/>
                        <a:ea typeface="Times New Roman"/>
                        <a:cs typeface="Times New Roman"/>
                        <a:sym typeface="Times New Roman"/>
                      </a:endParaRPr>
                    </a:p>
                  </a:txBody>
                  <a:tcPr marT="91425" marB="91425" marR="91425" marL="91425"/>
                </a:tc>
              </a:tr>
              <a:tr h="9721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CanaKit Raspberry Pi 4 4GB Starter Kit - 4GB RAM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Main system for image analysis and processing</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r>
              <a:tr h="9721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Jira Membership</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Main software for project development tracking</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$ 56.00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$ 56.00</a:t>
                      </a:r>
                      <a:endParaRPr sz="1400" u="none" cap="none" strike="noStrike">
                        <a:latin typeface="Times New Roman"/>
                        <a:ea typeface="Times New Roman"/>
                        <a:cs typeface="Times New Roman"/>
                        <a:sym typeface="Times New Roman"/>
                      </a:endParaRPr>
                    </a:p>
                  </a:txBody>
                  <a:tcPr marT="91425" marB="91425" marR="91425" marL="91425"/>
                </a:tc>
              </a:tr>
              <a:tr h="772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Polo Shirts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Team’s professional attire</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$ 25.00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r>
              <a:tr h="620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Intel RealSense D415</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Main system for image recording</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r>
              <a:tr h="620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MVP TOTAL</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$ 480</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graphicFrame>
        <p:nvGraphicFramePr>
          <p:cNvPr id="738" name="Google Shape;738;g707f4cb061_4_0"/>
          <p:cNvGraphicFramePr/>
          <p:nvPr/>
        </p:nvGraphicFramePr>
        <p:xfrm>
          <a:off x="952500" y="1300663"/>
          <a:ext cx="3000000" cy="3000000"/>
        </p:xfrm>
        <a:graphic>
          <a:graphicData uri="http://schemas.openxmlformats.org/drawingml/2006/table">
            <a:tbl>
              <a:tblPr>
                <a:noFill/>
                <a:tableStyleId>{2D50F822-8B55-41A2-9A20-080EF18757C7}</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INITIAL BUDGET</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$ 4,000.00</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739" name="Google Shape;739;g707f4cb061_4_0"/>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g707f4cb061_4_6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Cost Analysis</a:t>
            </a:r>
            <a:endParaRPr i="0" sz="3000" u="none" cap="none" strike="noStrike">
              <a:solidFill>
                <a:srgbClr val="0C234B"/>
              </a:solidFill>
              <a:latin typeface="Times New Roman"/>
              <a:ea typeface="Times New Roman"/>
              <a:cs typeface="Times New Roman"/>
              <a:sym typeface="Times New Roman"/>
            </a:endParaRPr>
          </a:p>
        </p:txBody>
      </p:sp>
      <p:sp>
        <p:nvSpPr>
          <p:cNvPr id="745" name="Google Shape;745;g707f4cb061_4_68"/>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46" name="Google Shape;746;g707f4cb061_4_68"/>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747" name="Google Shape;747;g707f4cb061_4_68"/>
          <p:cNvGraphicFramePr/>
          <p:nvPr/>
        </p:nvGraphicFramePr>
        <p:xfrm>
          <a:off x="658275" y="1299513"/>
          <a:ext cx="3000000" cy="3000000"/>
        </p:xfrm>
        <a:graphic>
          <a:graphicData uri="http://schemas.openxmlformats.org/drawingml/2006/table">
            <a:tbl>
              <a:tblPr>
                <a:noFill/>
                <a:tableStyleId>{2D50F822-8B55-41A2-9A20-080EF18757C7}</a:tableStyleId>
              </a:tblPr>
              <a:tblGrid>
                <a:gridCol w="1466575"/>
                <a:gridCol w="2733975"/>
                <a:gridCol w="1288500"/>
                <a:gridCol w="1335875"/>
                <a:gridCol w="1016275"/>
              </a:tblGrid>
              <a:tr h="310275">
                <a:tc gridSpan="5">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FUTURE PURCHASES</a:t>
                      </a:r>
                      <a:endParaRPr b="1" sz="1400" u="none" cap="none" strike="noStrike">
                        <a:latin typeface="Times New Roman"/>
                        <a:ea typeface="Times New Roman"/>
                        <a:cs typeface="Times New Roman"/>
                        <a:sym typeface="Times New Roman"/>
                      </a:endParaRPr>
                    </a:p>
                  </a:txBody>
                  <a:tcPr marT="91425" marB="91425" marR="91425" marL="91425"/>
                </a:tc>
                <a:tc hMerge="1"/>
                <a:tc hMerge="1"/>
                <a:tc hMerge="1"/>
                <a:tc hMerge="1"/>
              </a:tr>
              <a:tr h="3811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ITEM</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b="1" lang="en-US">
                          <a:latin typeface="Times New Roman"/>
                          <a:ea typeface="Times New Roman"/>
                          <a:cs typeface="Times New Roman"/>
                          <a:sym typeface="Times New Roman"/>
                        </a:rPr>
                        <a:t>DESCRIPTION</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QUANTITY</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UNIT PRICE</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TOTAL</a:t>
                      </a:r>
                      <a:endParaRPr b="1" sz="1400" u="none" cap="none" strike="noStrike">
                        <a:latin typeface="Times New Roman"/>
                        <a:ea typeface="Times New Roman"/>
                        <a:cs typeface="Times New Roman"/>
                        <a:sym typeface="Times New Roman"/>
                      </a:endParaRPr>
                    </a:p>
                  </a:txBody>
                  <a:tcPr marT="91425" marB="91425" marR="91425" marL="91425"/>
                </a:tc>
              </a:tr>
              <a:tr h="991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CanaKit Raspberry Pi 4 4GB Starter Kit - 4GB RAM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Main system for image analysis and processing</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$ 108.59</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$ 325.77</a:t>
                      </a:r>
                      <a:endParaRPr sz="1400" u="none" cap="none" strike="noStrike">
                        <a:latin typeface="Times New Roman"/>
                        <a:ea typeface="Times New Roman"/>
                        <a:cs typeface="Times New Roman"/>
                        <a:sym typeface="Times New Roman"/>
                      </a:endParaRPr>
                    </a:p>
                  </a:txBody>
                  <a:tcPr marT="91425" marB="91425" marR="91425" marL="91425"/>
                </a:tc>
              </a:tr>
              <a:tr h="7032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Intel RealSense D415</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Main system for image recording</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$ 165.41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$ 496.23</a:t>
                      </a:r>
                      <a:endParaRPr sz="1400" u="none" cap="none" strike="noStrike">
                        <a:latin typeface="Times New Roman"/>
                        <a:ea typeface="Times New Roman"/>
                        <a:cs typeface="Times New Roman"/>
                        <a:sym typeface="Times New Roman"/>
                      </a:endParaRPr>
                    </a:p>
                  </a:txBody>
                  <a:tcPr marT="91425" marB="91425" marR="91425" marL="91425"/>
                </a:tc>
              </a:tr>
              <a:tr h="635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Design Day Poster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Show project development and results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$ 150.00</a:t>
                      </a:r>
                      <a:endParaRPr sz="1400" u="none" cap="none" strike="noStrike">
                        <a:latin typeface="Times New Roman"/>
                        <a:ea typeface="Times New Roman"/>
                        <a:cs typeface="Times New Roman"/>
                        <a:sym typeface="Times New Roman"/>
                      </a:endParaRPr>
                    </a:p>
                  </a:txBody>
                  <a:tcPr marT="91425" marB="91425" marR="91425" marL="91425"/>
                </a:tc>
              </a:tr>
              <a:tr h="635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Mounting System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Keep image capture system at desired height</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$ 200.00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$ 200.00</a:t>
                      </a:r>
                      <a:endParaRPr sz="1400" u="none" cap="none" strike="noStrike">
                        <a:latin typeface="Times New Roman"/>
                        <a:ea typeface="Times New Roman"/>
                        <a:cs typeface="Times New Roman"/>
                        <a:sym typeface="Times New Roman"/>
                      </a:endParaRPr>
                    </a:p>
                  </a:txBody>
                  <a:tcPr marT="91425" marB="91425" marR="91425" marL="91425"/>
                </a:tc>
              </a:tr>
              <a:tr h="6352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Training Algorithm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rPr lang="en-US">
                          <a:latin typeface="Times New Roman"/>
                          <a:ea typeface="Times New Roman"/>
                          <a:cs typeface="Times New Roman"/>
                          <a:sym typeface="Times New Roman"/>
                        </a:rPr>
                        <a:t>Main way for completion of algorithm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$ 800.00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$ 800.00</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r>
              <a:tr h="5216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TOTAL COSTS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$ 1,972.00</a:t>
                      </a:r>
                      <a:endParaRPr sz="1400" u="none" cap="none" strike="noStrike">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g6bc84c4aea_4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Cost Analysis</a:t>
            </a:r>
            <a:endParaRPr i="0" sz="3000" u="none" cap="none" strike="noStrike">
              <a:solidFill>
                <a:srgbClr val="0C234B"/>
              </a:solidFill>
              <a:latin typeface="Times New Roman"/>
              <a:ea typeface="Times New Roman"/>
              <a:cs typeface="Times New Roman"/>
              <a:sym typeface="Times New Roman"/>
            </a:endParaRPr>
          </a:p>
        </p:txBody>
      </p:sp>
      <p:sp>
        <p:nvSpPr>
          <p:cNvPr id="753" name="Google Shape;753;g6bc84c4aea_4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754" name="Google Shape;754;g6bc84c4aea_4_0"/>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project has sufficient resources to complete the work.</a:t>
            </a:r>
            <a:endParaRPr b="1" i="0" sz="1400" u="none" cap="none" strike="noStrike">
              <a:solidFill>
                <a:srgbClr val="000000"/>
              </a:solidFill>
              <a:latin typeface="Times New Roman"/>
              <a:ea typeface="Times New Roman"/>
              <a:cs typeface="Times New Roman"/>
              <a:sym typeface="Times New Roman"/>
            </a:endParaRPr>
          </a:p>
        </p:txBody>
      </p:sp>
      <p:sp>
        <p:nvSpPr>
          <p:cNvPr id="755" name="Google Shape;755;g6bc84c4aea_4_0"/>
          <p:cNvSpPr txBox="1"/>
          <p:nvPr>
            <p:ph idx="1" type="body"/>
          </p:nvPr>
        </p:nvSpPr>
        <p:spPr>
          <a:xfrm>
            <a:off x="554275" y="1511174"/>
            <a:ext cx="8228100" cy="438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a:t>Note:</a:t>
            </a:r>
            <a:br>
              <a:rPr lang="en-US"/>
            </a:br>
            <a:br>
              <a:rPr lang="en-US"/>
            </a:br>
            <a:endParaRPr/>
          </a:p>
          <a:p>
            <a:pPr indent="-342900" lvl="0" marL="457200" rtl="0" algn="just">
              <a:lnSpc>
                <a:spcPct val="100000"/>
              </a:lnSpc>
              <a:spcBef>
                <a:spcPts val="560"/>
              </a:spcBef>
              <a:spcAft>
                <a:spcPts val="0"/>
              </a:spcAft>
              <a:buSzPts val="1800"/>
              <a:buChar char="•"/>
            </a:pPr>
            <a:r>
              <a:rPr lang="en-US" sz="1800">
                <a:latin typeface="Arial"/>
                <a:ea typeface="Arial"/>
                <a:cs typeface="Arial"/>
                <a:sym typeface="Arial"/>
              </a:rPr>
              <a:t>*Additional CanaKit Raspberry Pi 4 4GB Starter Kit - 4GB RAM and Intel RealSense D415 will be purchased for clinical trials.</a:t>
            </a:r>
            <a:br>
              <a:rPr lang="en-US" sz="1800">
                <a:latin typeface="Arial"/>
                <a:ea typeface="Arial"/>
                <a:cs typeface="Arial"/>
                <a:sym typeface="Arial"/>
              </a:rPr>
            </a:br>
            <a:endParaRPr sz="1800">
              <a:latin typeface="Arial"/>
              <a:ea typeface="Arial"/>
              <a:cs typeface="Arial"/>
              <a:sym typeface="Arial"/>
            </a:endParaRPr>
          </a:p>
          <a:p>
            <a:pPr indent="-342900" lvl="0" marL="457200" rtl="0" algn="just">
              <a:lnSpc>
                <a:spcPct val="100000"/>
              </a:lnSpc>
              <a:spcBef>
                <a:spcPts val="0"/>
              </a:spcBef>
              <a:spcAft>
                <a:spcPts val="0"/>
              </a:spcAft>
              <a:buSzPts val="1800"/>
              <a:buChar char="•"/>
            </a:pPr>
            <a:r>
              <a:rPr lang="en-US" sz="1800">
                <a:latin typeface="Arial"/>
                <a:ea typeface="Arial"/>
                <a:cs typeface="Arial"/>
                <a:sym typeface="Arial"/>
              </a:rPr>
              <a:t>** Training Algorithm could be removed from budget, due to possibility of using UA High Performance Computers for same purposes.</a:t>
            </a:r>
            <a:endParaRPr sz="1800">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g790fa67899_2_19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762" name="Google Shape;762;g790fa67899_2_196"/>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63" name="Google Shape;763;g790fa67899_2_196"/>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764" name="Google Shape;764;g790fa67899_2_196"/>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Project Deliverables</a:t>
            </a:r>
            <a:endParaRPr b="1"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Summary</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g6be47b8d3c_0_0"/>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IDL</a:t>
            </a:r>
            <a:endParaRPr/>
          </a:p>
        </p:txBody>
      </p:sp>
      <p:sp>
        <p:nvSpPr>
          <p:cNvPr id="771" name="Google Shape;771;g6be47b8d3c_0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772" name="Google Shape;772;g6be47b8d3c_0_0"/>
          <p:cNvGraphicFramePr/>
          <p:nvPr/>
        </p:nvGraphicFramePr>
        <p:xfrm>
          <a:off x="364125" y="1412075"/>
          <a:ext cx="3000000" cy="3000000"/>
        </p:xfrm>
        <a:graphic>
          <a:graphicData uri="http://schemas.openxmlformats.org/drawingml/2006/table">
            <a:tbl>
              <a:tblPr>
                <a:noFill/>
                <a:tableStyleId>{8CB9AE21-DECC-401E-83ED-488D5D4C5ABD}</a:tableStyleId>
              </a:tblPr>
              <a:tblGrid>
                <a:gridCol w="952500"/>
                <a:gridCol w="952500"/>
                <a:gridCol w="952500"/>
                <a:gridCol w="2857500"/>
                <a:gridCol w="1905000"/>
                <a:gridCol w="382850"/>
                <a:gridCol w="391050"/>
              </a:tblGrid>
              <a:tr h="200025">
                <a:tc>
                  <a:txBody>
                    <a:bodyPr/>
                    <a:lstStyle/>
                    <a:p>
                      <a:pPr indent="0" lvl="0" marL="0" rtl="0" algn="l">
                        <a:lnSpc>
                          <a:spcPct val="115000"/>
                        </a:lnSpc>
                        <a:spcBef>
                          <a:spcPts val="0"/>
                        </a:spcBef>
                        <a:spcAft>
                          <a:spcPts val="0"/>
                        </a:spcAft>
                        <a:buNone/>
                      </a:pPr>
                      <a:r>
                        <a:rPr b="1" lang="en-US" sz="1000"/>
                        <a:t>Doc #:</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0:0"/>
                      </a:ext>
                    </a:extLst>
                  </a:tcPr>
                </a:tc>
                <a:tc>
                  <a:txBody>
                    <a:bodyPr/>
                    <a:lstStyle/>
                    <a:p>
                      <a:pPr indent="0" lvl="0" marL="0" rtl="0" algn="l">
                        <a:lnSpc>
                          <a:spcPct val="115000"/>
                        </a:lnSpc>
                        <a:spcBef>
                          <a:spcPts val="0"/>
                        </a:spcBef>
                        <a:spcAft>
                          <a:spcPts val="0"/>
                        </a:spcAft>
                        <a:buNone/>
                      </a:pPr>
                      <a:r>
                        <a:rPr b="1" lang="en-US" sz="1000"/>
                        <a:t>Title: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0: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0:2"/>
                      </a:ext>
                    </a:extLst>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0:3"/>
                      </a:ext>
                    </a:extLst>
                  </a:tcPr>
                </a:tc>
                <a:tc hMerge="1"/>
                <a:tc hMerge="1"/>
                <a:tc>
                  <a:txBody>
                    <a:bodyPr/>
                    <a:lstStyle/>
                    <a:p>
                      <a:pPr indent="0" lvl="0" marL="0" rtl="0" algn="l">
                        <a:lnSpc>
                          <a:spcPct val="115000"/>
                        </a:lnSpc>
                        <a:spcBef>
                          <a:spcPts val="0"/>
                        </a:spcBef>
                        <a:spcAft>
                          <a:spcPts val="0"/>
                        </a:spcAft>
                        <a:buNone/>
                      </a:pPr>
                      <a:r>
                        <a:rPr b="1" lang="en-US" sz="1000"/>
                        <a:t>Revision: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0:6"/>
                      </a:ext>
                    </a:extLst>
                  </a:tcPr>
                </a:tc>
              </a:tr>
              <a:tr h="200025">
                <a:tc>
                  <a:txBody>
                    <a:bodyPr/>
                    <a:lstStyle/>
                    <a:p>
                      <a:pPr indent="0" lvl="0" marL="0" rtl="0" algn="r">
                        <a:lnSpc>
                          <a:spcPct val="115000"/>
                        </a:lnSpc>
                        <a:spcBef>
                          <a:spcPts val="0"/>
                        </a:spcBef>
                        <a:spcAft>
                          <a:spcPts val="0"/>
                        </a:spcAft>
                        <a:buNone/>
                      </a:pPr>
                      <a:r>
                        <a:rPr b="1" lang="en-US" sz="1000"/>
                        <a:t>100,000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0"/>
                      </a:ext>
                    </a:extLst>
                  </a:tcPr>
                </a:tc>
                <a:tc gridSpan="2">
                  <a:txBody>
                    <a:bodyPr/>
                    <a:lstStyle/>
                    <a:p>
                      <a:pPr indent="0" lvl="0" marL="0" rtl="0" algn="l">
                        <a:lnSpc>
                          <a:spcPct val="115000"/>
                        </a:lnSpc>
                        <a:spcBef>
                          <a:spcPts val="0"/>
                        </a:spcBef>
                        <a:spcAft>
                          <a:spcPts val="0"/>
                        </a:spcAft>
                        <a:buNone/>
                      </a:pPr>
                      <a:r>
                        <a:rPr lang="en-US" sz="1000"/>
                        <a:t>System Report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1"/>
                      </a:ext>
                    </a:extLst>
                  </a:tcPr>
                </a:tc>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3"/>
                      </a:ext>
                    </a:extLst>
                  </a:tcPr>
                </a:tc>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6"/>
                      </a:ext>
                    </a:extLst>
                  </a:tcPr>
                </a:tc>
              </a:tr>
              <a:tr h="200025">
                <a:tc>
                  <a:txBody>
                    <a:bodyPr/>
                    <a:lstStyle/>
                    <a:p>
                      <a:pPr indent="0" lvl="0" marL="0" rtl="0" algn="r">
                        <a:lnSpc>
                          <a:spcPct val="115000"/>
                        </a:lnSpc>
                        <a:spcBef>
                          <a:spcPts val="0"/>
                        </a:spcBef>
                        <a:spcAft>
                          <a:spcPts val="0"/>
                        </a:spcAft>
                        <a:buNone/>
                      </a:pPr>
                      <a:r>
                        <a:rPr b="1" lang="en-US" sz="1000"/>
                        <a:t>101,000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2:0"/>
                      </a:ext>
                    </a:extLst>
                  </a:tcPr>
                </a:tc>
                <a:tc gridSpan="5">
                  <a:txBody>
                    <a:bodyPr/>
                    <a:lstStyle/>
                    <a:p>
                      <a:pPr indent="0" lvl="0" marL="0" rtl="0" algn="l">
                        <a:lnSpc>
                          <a:spcPct val="115000"/>
                        </a:lnSpc>
                        <a:spcBef>
                          <a:spcPts val="0"/>
                        </a:spcBef>
                        <a:spcAft>
                          <a:spcPts val="0"/>
                        </a:spcAft>
                        <a:buNone/>
                      </a:pPr>
                      <a:r>
                        <a:rPr lang="en-US" sz="1000"/>
                        <a:t>Top Level Assembly Drawing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2: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2: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3:0"/>
                      </a:ext>
                    </a:extLst>
                  </a:tcPr>
                </a:tc>
                <a:tc>
                  <a:txBody>
                    <a:bodyPr/>
                    <a:lstStyle/>
                    <a:p>
                      <a:pPr indent="0" lvl="0" marL="0" rtl="0" algn="r">
                        <a:lnSpc>
                          <a:spcPct val="115000"/>
                        </a:lnSpc>
                        <a:spcBef>
                          <a:spcPts val="0"/>
                        </a:spcBef>
                        <a:spcAft>
                          <a:spcPts val="0"/>
                        </a:spcAft>
                        <a:buNone/>
                      </a:pPr>
                      <a:r>
                        <a:rPr b="1" lang="en-US" sz="1000"/>
                        <a:t>101,100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3:1"/>
                      </a:ext>
                    </a:extLst>
                  </a:tcPr>
                </a:tc>
                <a:tc gridSpan="4">
                  <a:txBody>
                    <a:bodyPr/>
                    <a:lstStyle/>
                    <a:p>
                      <a:pPr indent="0" lvl="0" marL="0" rtl="0" algn="l">
                        <a:lnSpc>
                          <a:spcPct val="115000"/>
                        </a:lnSpc>
                        <a:spcBef>
                          <a:spcPts val="0"/>
                        </a:spcBef>
                        <a:spcAft>
                          <a:spcPts val="0"/>
                        </a:spcAft>
                        <a:buNone/>
                      </a:pPr>
                      <a:r>
                        <a:rPr lang="en-US" sz="1000"/>
                        <a:t>Image Capture Subsystem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3: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3: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4:0"/>
                      </a:ext>
                    </a:extLst>
                  </a:tcPr>
                </a:tc>
                <a:tc>
                  <a:txBody>
                    <a:bodyPr/>
                    <a:lstStyle/>
                    <a:p>
                      <a:pPr indent="0" lvl="0" marL="0" rtl="0" algn="r">
                        <a:lnSpc>
                          <a:spcPct val="115000"/>
                        </a:lnSpc>
                        <a:spcBef>
                          <a:spcPts val="0"/>
                        </a:spcBef>
                        <a:spcAft>
                          <a:spcPts val="0"/>
                        </a:spcAft>
                        <a:buNone/>
                      </a:pPr>
                      <a:r>
                        <a:rPr b="1" lang="en-US" sz="1000"/>
                        <a:t>101,200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4:1"/>
                      </a:ext>
                    </a:extLst>
                  </a:tcPr>
                </a:tc>
                <a:tc gridSpan="4">
                  <a:txBody>
                    <a:bodyPr/>
                    <a:lstStyle/>
                    <a:p>
                      <a:pPr indent="0" lvl="0" marL="0" rtl="0" algn="l">
                        <a:lnSpc>
                          <a:spcPct val="115000"/>
                        </a:lnSpc>
                        <a:spcBef>
                          <a:spcPts val="0"/>
                        </a:spcBef>
                        <a:spcAft>
                          <a:spcPts val="0"/>
                        </a:spcAft>
                        <a:buNone/>
                      </a:pPr>
                      <a:r>
                        <a:rPr lang="en-US" sz="1000"/>
                        <a:t>Image Analysis Subsystem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4: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4: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5:0"/>
                      </a:ext>
                    </a:extLst>
                  </a:tcPr>
                </a:tc>
                <a:tc>
                  <a:txBody>
                    <a:bodyPr/>
                    <a:lstStyle/>
                    <a:p>
                      <a:pPr indent="0" lvl="0" marL="0" rtl="0" algn="r">
                        <a:lnSpc>
                          <a:spcPct val="115000"/>
                        </a:lnSpc>
                        <a:spcBef>
                          <a:spcPts val="0"/>
                        </a:spcBef>
                        <a:spcAft>
                          <a:spcPts val="0"/>
                        </a:spcAft>
                        <a:buNone/>
                      </a:pPr>
                      <a:r>
                        <a:rPr b="1" lang="en-US" sz="1000"/>
                        <a:t>101,300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5:1"/>
                      </a:ext>
                    </a:extLst>
                  </a:tcPr>
                </a:tc>
                <a:tc gridSpan="4">
                  <a:txBody>
                    <a:bodyPr/>
                    <a:lstStyle/>
                    <a:p>
                      <a:pPr indent="0" lvl="0" marL="0" rtl="0" algn="l">
                        <a:lnSpc>
                          <a:spcPct val="115000"/>
                        </a:lnSpc>
                        <a:spcBef>
                          <a:spcPts val="0"/>
                        </a:spcBef>
                        <a:spcAft>
                          <a:spcPts val="0"/>
                        </a:spcAft>
                        <a:buNone/>
                      </a:pPr>
                      <a:r>
                        <a:rPr lang="en-US" sz="1000"/>
                        <a:t>Notification Subsystem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5: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5:6"/>
                      </a:ext>
                    </a:extLst>
                  </a:tcPr>
                </a:tc>
              </a:tr>
              <a:tr h="200025">
                <a:tc>
                  <a:txBody>
                    <a:bodyPr/>
                    <a:lstStyle/>
                    <a:p>
                      <a:pPr indent="0" lvl="0" marL="0" rtl="0" algn="r">
                        <a:lnSpc>
                          <a:spcPct val="115000"/>
                        </a:lnSpc>
                        <a:spcBef>
                          <a:spcPts val="0"/>
                        </a:spcBef>
                        <a:spcAft>
                          <a:spcPts val="0"/>
                        </a:spcAft>
                        <a:buNone/>
                      </a:pPr>
                      <a:r>
                        <a:rPr b="1" lang="en-US" sz="1000"/>
                        <a:t>102,000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6:0"/>
                      </a:ext>
                    </a:extLst>
                  </a:tcPr>
                </a:tc>
                <a:tc gridSpan="5">
                  <a:txBody>
                    <a:bodyPr/>
                    <a:lstStyle/>
                    <a:p>
                      <a:pPr indent="0" lvl="0" marL="0" rtl="0" algn="l">
                        <a:lnSpc>
                          <a:spcPct val="115000"/>
                        </a:lnSpc>
                        <a:spcBef>
                          <a:spcPts val="0"/>
                        </a:spcBef>
                        <a:spcAft>
                          <a:spcPts val="0"/>
                        </a:spcAft>
                        <a:buNone/>
                      </a:pPr>
                      <a:r>
                        <a:rPr lang="en-US" sz="1000"/>
                        <a:t>System Requirement Document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6: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6:6"/>
                      </a:ext>
                    </a:extLst>
                  </a:tcPr>
                </a:tc>
              </a:tr>
              <a:tr h="3619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7:0"/>
                      </a:ext>
                    </a:extLst>
                  </a:tcPr>
                </a:tc>
                <a:tc>
                  <a:txBody>
                    <a:bodyPr/>
                    <a:lstStyle/>
                    <a:p>
                      <a:pPr indent="0" lvl="0" marL="0" rtl="0" algn="r">
                        <a:lnSpc>
                          <a:spcPct val="115000"/>
                        </a:lnSpc>
                        <a:spcBef>
                          <a:spcPts val="0"/>
                        </a:spcBef>
                        <a:spcAft>
                          <a:spcPts val="0"/>
                        </a:spcAft>
                        <a:buNone/>
                      </a:pPr>
                      <a:r>
                        <a:rPr b="1" lang="en-US" sz="1000"/>
                        <a:t>102,100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7:1"/>
                      </a:ext>
                    </a:extLst>
                  </a:tcPr>
                </a:tc>
                <a:tc gridSpan="4">
                  <a:txBody>
                    <a:bodyPr/>
                    <a:lstStyle/>
                    <a:p>
                      <a:pPr indent="0" lvl="0" marL="0" rtl="0" algn="l">
                        <a:lnSpc>
                          <a:spcPct val="115000"/>
                        </a:lnSpc>
                        <a:spcBef>
                          <a:spcPts val="0"/>
                        </a:spcBef>
                        <a:spcAft>
                          <a:spcPts val="0"/>
                        </a:spcAft>
                        <a:buNone/>
                      </a:pPr>
                      <a:r>
                        <a:rPr lang="en-US" sz="1000"/>
                        <a:t>Image Capture System Requirements (Decomposed from 102,000)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7: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7:6"/>
                      </a:ext>
                    </a:extLst>
                  </a:tcPr>
                </a:tc>
              </a:tr>
              <a:tr h="3619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8:0"/>
                      </a:ext>
                    </a:extLst>
                  </a:tcPr>
                </a:tc>
                <a:tc>
                  <a:txBody>
                    <a:bodyPr/>
                    <a:lstStyle/>
                    <a:p>
                      <a:pPr indent="0" lvl="0" marL="0" rtl="0" algn="r">
                        <a:lnSpc>
                          <a:spcPct val="115000"/>
                        </a:lnSpc>
                        <a:spcBef>
                          <a:spcPts val="0"/>
                        </a:spcBef>
                        <a:spcAft>
                          <a:spcPts val="0"/>
                        </a:spcAft>
                        <a:buNone/>
                      </a:pPr>
                      <a:r>
                        <a:rPr b="1" lang="en-US" sz="1000"/>
                        <a:t>102,200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8:1"/>
                      </a:ext>
                    </a:extLst>
                  </a:tcPr>
                </a:tc>
                <a:tc gridSpan="4">
                  <a:txBody>
                    <a:bodyPr/>
                    <a:lstStyle/>
                    <a:p>
                      <a:pPr indent="0" lvl="0" marL="0" rtl="0" algn="l">
                        <a:lnSpc>
                          <a:spcPct val="115000"/>
                        </a:lnSpc>
                        <a:spcBef>
                          <a:spcPts val="0"/>
                        </a:spcBef>
                        <a:spcAft>
                          <a:spcPts val="0"/>
                        </a:spcAft>
                        <a:buNone/>
                      </a:pPr>
                      <a:r>
                        <a:rPr lang="en-US" sz="1000"/>
                        <a:t>Image Analysis System Requirements (Decomposed from 102,000)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8: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8: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9:0"/>
                      </a:ext>
                    </a:extLst>
                  </a:tcPr>
                </a:tc>
                <a:tc>
                  <a:txBody>
                    <a:bodyPr/>
                    <a:lstStyle/>
                    <a:p>
                      <a:pPr indent="0" lvl="0" marL="0" rtl="0" algn="r">
                        <a:lnSpc>
                          <a:spcPct val="115000"/>
                        </a:lnSpc>
                        <a:spcBef>
                          <a:spcPts val="0"/>
                        </a:spcBef>
                        <a:spcAft>
                          <a:spcPts val="0"/>
                        </a:spcAft>
                        <a:buNone/>
                      </a:pPr>
                      <a:r>
                        <a:rPr b="1" lang="en-US" sz="1000"/>
                        <a:t>102,300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9:1"/>
                      </a:ext>
                    </a:extLst>
                  </a:tcPr>
                </a:tc>
                <a:tc gridSpan="4">
                  <a:txBody>
                    <a:bodyPr/>
                    <a:lstStyle/>
                    <a:p>
                      <a:pPr indent="0" lvl="0" marL="0" rtl="0" algn="l">
                        <a:lnSpc>
                          <a:spcPct val="115000"/>
                        </a:lnSpc>
                        <a:spcBef>
                          <a:spcPts val="0"/>
                        </a:spcBef>
                        <a:spcAft>
                          <a:spcPts val="0"/>
                        </a:spcAft>
                        <a:buNone/>
                      </a:pPr>
                      <a:r>
                        <a:rPr lang="en-US" sz="1000"/>
                        <a:t>Notification System Requirements (Decomposed from 102,000)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9: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9:6"/>
                      </a:ext>
                    </a:extLst>
                  </a:tcPr>
                </a:tc>
              </a:tr>
              <a:tr h="200025">
                <a:tc>
                  <a:txBody>
                    <a:bodyPr/>
                    <a:lstStyle/>
                    <a:p>
                      <a:pPr indent="0" lvl="0" marL="0" rtl="0" algn="r">
                        <a:lnSpc>
                          <a:spcPct val="115000"/>
                        </a:lnSpc>
                        <a:spcBef>
                          <a:spcPts val="0"/>
                        </a:spcBef>
                        <a:spcAft>
                          <a:spcPts val="0"/>
                        </a:spcAft>
                        <a:buNone/>
                      </a:pPr>
                      <a:r>
                        <a:rPr b="1" lang="en-US" sz="1000"/>
                        <a:t>103,000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0:0"/>
                      </a:ext>
                    </a:extLst>
                  </a:tcPr>
                </a:tc>
                <a:tc gridSpan="5">
                  <a:txBody>
                    <a:bodyPr/>
                    <a:lstStyle/>
                    <a:p>
                      <a:pPr indent="0" lvl="0" marL="0" rtl="0" algn="l">
                        <a:lnSpc>
                          <a:spcPct val="115000"/>
                        </a:lnSpc>
                        <a:spcBef>
                          <a:spcPts val="0"/>
                        </a:spcBef>
                        <a:spcAft>
                          <a:spcPts val="0"/>
                        </a:spcAft>
                        <a:buNone/>
                      </a:pPr>
                      <a:r>
                        <a:rPr lang="en-US" sz="1000"/>
                        <a:t>Acceptance Test Procedure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0: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0: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1:0"/>
                      </a:ext>
                    </a:extLst>
                  </a:tcPr>
                </a:tc>
                <a:tc>
                  <a:txBody>
                    <a:bodyPr/>
                    <a:lstStyle/>
                    <a:p>
                      <a:pPr indent="0" lvl="0" marL="0" rtl="0" algn="r">
                        <a:lnSpc>
                          <a:spcPct val="115000"/>
                        </a:lnSpc>
                        <a:spcBef>
                          <a:spcPts val="0"/>
                        </a:spcBef>
                        <a:spcAft>
                          <a:spcPts val="0"/>
                        </a:spcAft>
                        <a:buNone/>
                      </a:pPr>
                      <a:r>
                        <a:rPr b="1" lang="en-US" sz="1000"/>
                        <a:t>103,100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1:1"/>
                      </a:ext>
                    </a:extLst>
                  </a:tcPr>
                </a:tc>
                <a:tc gridSpan="4">
                  <a:txBody>
                    <a:bodyPr/>
                    <a:lstStyle/>
                    <a:p>
                      <a:pPr indent="0" lvl="0" marL="0" rtl="0" algn="l">
                        <a:lnSpc>
                          <a:spcPct val="115000"/>
                        </a:lnSpc>
                        <a:spcBef>
                          <a:spcPts val="0"/>
                        </a:spcBef>
                        <a:spcAft>
                          <a:spcPts val="0"/>
                        </a:spcAft>
                        <a:buNone/>
                      </a:pPr>
                      <a:r>
                        <a:rPr lang="en-US" sz="1000"/>
                        <a:t>Image Capture Subsystem Verification (From 102,100)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1: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1: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2:0"/>
                      </a:ext>
                    </a:extLst>
                  </a:tcPr>
                </a:tc>
                <a:tc>
                  <a:txBody>
                    <a:bodyPr/>
                    <a:lstStyle/>
                    <a:p>
                      <a:pPr indent="0" lvl="0" marL="0" rtl="0" algn="r">
                        <a:lnSpc>
                          <a:spcPct val="115000"/>
                        </a:lnSpc>
                        <a:spcBef>
                          <a:spcPts val="0"/>
                        </a:spcBef>
                        <a:spcAft>
                          <a:spcPts val="0"/>
                        </a:spcAft>
                        <a:buNone/>
                      </a:pPr>
                      <a:r>
                        <a:rPr b="1" lang="en-US" sz="1000"/>
                        <a:t>103,200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2:1"/>
                      </a:ext>
                    </a:extLst>
                  </a:tcPr>
                </a:tc>
                <a:tc gridSpan="4">
                  <a:txBody>
                    <a:bodyPr/>
                    <a:lstStyle/>
                    <a:p>
                      <a:pPr indent="0" lvl="0" marL="0" rtl="0" algn="l">
                        <a:lnSpc>
                          <a:spcPct val="115000"/>
                        </a:lnSpc>
                        <a:spcBef>
                          <a:spcPts val="0"/>
                        </a:spcBef>
                        <a:spcAft>
                          <a:spcPts val="0"/>
                        </a:spcAft>
                        <a:buNone/>
                      </a:pPr>
                      <a:r>
                        <a:rPr lang="en-US" sz="1000"/>
                        <a:t>Image Analysis Subsystem Verification (From 102,200)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2: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2: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3:0"/>
                      </a:ext>
                    </a:extLst>
                  </a:tcPr>
                </a:tc>
                <a:tc>
                  <a:txBody>
                    <a:bodyPr/>
                    <a:lstStyle/>
                    <a:p>
                      <a:pPr indent="0" lvl="0" marL="0" rtl="0" algn="r">
                        <a:lnSpc>
                          <a:spcPct val="115000"/>
                        </a:lnSpc>
                        <a:spcBef>
                          <a:spcPts val="0"/>
                        </a:spcBef>
                        <a:spcAft>
                          <a:spcPts val="0"/>
                        </a:spcAft>
                        <a:buNone/>
                      </a:pPr>
                      <a:r>
                        <a:rPr b="1" lang="en-US" sz="1000"/>
                        <a:t>103,300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3:1"/>
                      </a:ext>
                    </a:extLst>
                  </a:tcPr>
                </a:tc>
                <a:tc gridSpan="4">
                  <a:txBody>
                    <a:bodyPr/>
                    <a:lstStyle/>
                    <a:p>
                      <a:pPr indent="0" lvl="0" marL="0" rtl="0" algn="l">
                        <a:lnSpc>
                          <a:spcPct val="115000"/>
                        </a:lnSpc>
                        <a:spcBef>
                          <a:spcPts val="0"/>
                        </a:spcBef>
                        <a:spcAft>
                          <a:spcPts val="0"/>
                        </a:spcAft>
                        <a:buNone/>
                      </a:pPr>
                      <a:r>
                        <a:rPr lang="en-US" sz="1000"/>
                        <a:t>Notification Subsystem Verification (From 102,300)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3: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3:6"/>
                      </a:ext>
                    </a:extLst>
                  </a:tcPr>
                </a:tc>
              </a:tr>
              <a:tr h="200025">
                <a:tc>
                  <a:txBody>
                    <a:bodyPr/>
                    <a:lstStyle/>
                    <a:p>
                      <a:pPr indent="0" lvl="0" marL="0" rtl="0" algn="r">
                        <a:lnSpc>
                          <a:spcPct val="115000"/>
                        </a:lnSpc>
                        <a:spcBef>
                          <a:spcPts val="0"/>
                        </a:spcBef>
                        <a:spcAft>
                          <a:spcPts val="0"/>
                        </a:spcAft>
                        <a:buNone/>
                      </a:pPr>
                      <a:r>
                        <a:rPr b="1" lang="en-US" sz="1000"/>
                        <a:t>104,000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4:0"/>
                      </a:ext>
                    </a:extLst>
                  </a:tcPr>
                </a:tc>
                <a:tc gridSpan="5">
                  <a:txBody>
                    <a:bodyPr/>
                    <a:lstStyle/>
                    <a:p>
                      <a:pPr indent="0" lvl="0" marL="0" rtl="0" algn="l">
                        <a:lnSpc>
                          <a:spcPct val="115000"/>
                        </a:lnSpc>
                        <a:spcBef>
                          <a:spcPts val="0"/>
                        </a:spcBef>
                        <a:spcAft>
                          <a:spcPts val="0"/>
                        </a:spcAft>
                        <a:buNone/>
                      </a:pPr>
                      <a:r>
                        <a:rPr lang="en-US" sz="1000"/>
                        <a:t>System Requirement Data Sheet (From 103,000)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4: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4: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5:0"/>
                      </a:ext>
                    </a:extLst>
                  </a:tcPr>
                </a:tc>
                <a:tc>
                  <a:txBody>
                    <a:bodyPr/>
                    <a:lstStyle/>
                    <a:p>
                      <a:pPr indent="0" lvl="0" marL="0" rtl="0" algn="r">
                        <a:lnSpc>
                          <a:spcPct val="115000"/>
                        </a:lnSpc>
                        <a:spcBef>
                          <a:spcPts val="0"/>
                        </a:spcBef>
                        <a:spcAft>
                          <a:spcPts val="0"/>
                        </a:spcAft>
                        <a:buNone/>
                      </a:pPr>
                      <a:r>
                        <a:rPr b="1" lang="en-US" sz="1000"/>
                        <a:t>104,100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5:1"/>
                      </a:ext>
                    </a:extLst>
                  </a:tcPr>
                </a:tc>
                <a:tc gridSpan="4">
                  <a:txBody>
                    <a:bodyPr/>
                    <a:lstStyle/>
                    <a:p>
                      <a:pPr indent="0" lvl="0" marL="0" rtl="0" algn="l">
                        <a:lnSpc>
                          <a:spcPct val="115000"/>
                        </a:lnSpc>
                        <a:spcBef>
                          <a:spcPts val="0"/>
                        </a:spcBef>
                        <a:spcAft>
                          <a:spcPts val="0"/>
                        </a:spcAft>
                        <a:buNone/>
                      </a:pPr>
                      <a:r>
                        <a:rPr lang="en-US" sz="1000"/>
                        <a:t>Image Capture Requirement Data Sheets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5: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5: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6:0"/>
                      </a:ext>
                    </a:extLst>
                  </a:tcPr>
                </a:tc>
                <a:tc>
                  <a:txBody>
                    <a:bodyPr/>
                    <a:lstStyle/>
                    <a:p>
                      <a:pPr indent="0" lvl="0" marL="0" rtl="0" algn="r">
                        <a:lnSpc>
                          <a:spcPct val="115000"/>
                        </a:lnSpc>
                        <a:spcBef>
                          <a:spcPts val="0"/>
                        </a:spcBef>
                        <a:spcAft>
                          <a:spcPts val="0"/>
                        </a:spcAft>
                        <a:buNone/>
                      </a:pPr>
                      <a:r>
                        <a:rPr b="1" lang="en-US" sz="1000"/>
                        <a:t>104,200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6:1"/>
                      </a:ext>
                    </a:extLst>
                  </a:tcPr>
                </a:tc>
                <a:tc gridSpan="4">
                  <a:txBody>
                    <a:bodyPr/>
                    <a:lstStyle/>
                    <a:p>
                      <a:pPr indent="0" lvl="0" marL="0" rtl="0" algn="l">
                        <a:lnSpc>
                          <a:spcPct val="115000"/>
                        </a:lnSpc>
                        <a:spcBef>
                          <a:spcPts val="0"/>
                        </a:spcBef>
                        <a:spcAft>
                          <a:spcPts val="0"/>
                        </a:spcAft>
                        <a:buNone/>
                      </a:pPr>
                      <a:r>
                        <a:rPr lang="en-US" sz="1000"/>
                        <a:t>Image Analysis Requirement Data Sheets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6: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6: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7:0"/>
                      </a:ext>
                    </a:extLst>
                  </a:tcPr>
                </a:tc>
                <a:tc>
                  <a:txBody>
                    <a:bodyPr/>
                    <a:lstStyle/>
                    <a:p>
                      <a:pPr indent="0" lvl="0" marL="0" rtl="0" algn="r">
                        <a:lnSpc>
                          <a:spcPct val="115000"/>
                        </a:lnSpc>
                        <a:spcBef>
                          <a:spcPts val="0"/>
                        </a:spcBef>
                        <a:spcAft>
                          <a:spcPts val="0"/>
                        </a:spcAft>
                        <a:buNone/>
                      </a:pPr>
                      <a:r>
                        <a:rPr b="1" lang="en-US" sz="1000"/>
                        <a:t>104,300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7:1"/>
                      </a:ext>
                    </a:extLst>
                  </a:tcPr>
                </a:tc>
                <a:tc gridSpan="4">
                  <a:txBody>
                    <a:bodyPr/>
                    <a:lstStyle/>
                    <a:p>
                      <a:pPr indent="0" lvl="0" marL="0" rtl="0" algn="l">
                        <a:lnSpc>
                          <a:spcPct val="115000"/>
                        </a:lnSpc>
                        <a:spcBef>
                          <a:spcPts val="0"/>
                        </a:spcBef>
                        <a:spcAft>
                          <a:spcPts val="0"/>
                        </a:spcAft>
                        <a:buNone/>
                      </a:pPr>
                      <a:r>
                        <a:rPr lang="en-US" sz="1000"/>
                        <a:t>Notification Requirement Data Sheets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7: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72:17:6"/>
                      </a:ext>
                    </a:extLst>
                  </a:tcPr>
                </a:tc>
              </a:tr>
            </a:tbl>
          </a:graphicData>
        </a:graphic>
      </p:graphicFrame>
      <p:sp>
        <p:nvSpPr>
          <p:cNvPr id="773" name="Google Shape;773;g6be47b8d3c_0_0"/>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The IDL </a:t>
            </a:r>
            <a:r>
              <a:rPr b="1" lang="en-US">
                <a:latin typeface="Times New Roman"/>
                <a:ea typeface="Times New Roman"/>
                <a:cs typeface="Times New Roman"/>
                <a:sym typeface="Times New Roman"/>
              </a:rPr>
              <a:t>organizes</a:t>
            </a:r>
            <a:r>
              <a:rPr b="1" lang="en-US">
                <a:latin typeface="Times New Roman"/>
                <a:ea typeface="Times New Roman"/>
                <a:cs typeface="Times New Roman"/>
                <a:sym typeface="Times New Roman"/>
              </a:rPr>
              <a:t> system components and documents for release</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g6bef9834c6_0_33"/>
          <p:cNvSpPr txBox="1"/>
          <p:nvPr>
            <p:ph type="title"/>
          </p:nvPr>
        </p:nvSpPr>
        <p:spPr>
          <a:xfrm>
            <a:off x="552686" y="621174"/>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IDL</a:t>
            </a:r>
            <a:endParaRPr/>
          </a:p>
        </p:txBody>
      </p:sp>
      <p:sp>
        <p:nvSpPr>
          <p:cNvPr id="780" name="Google Shape;780;g6bef9834c6_0_33"/>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781" name="Google Shape;781;g6bef9834c6_0_33"/>
          <p:cNvGraphicFramePr/>
          <p:nvPr/>
        </p:nvGraphicFramePr>
        <p:xfrm>
          <a:off x="142875" y="1305538"/>
          <a:ext cx="3000000" cy="3000000"/>
        </p:xfrm>
        <a:graphic>
          <a:graphicData uri="http://schemas.openxmlformats.org/drawingml/2006/table">
            <a:tbl>
              <a:tblPr>
                <a:noFill/>
                <a:tableStyleId>{8CB9AE21-DECC-401E-83ED-488D5D4C5ABD}</a:tableStyleId>
              </a:tblPr>
              <a:tblGrid>
                <a:gridCol w="952500"/>
                <a:gridCol w="952500"/>
                <a:gridCol w="1971675"/>
                <a:gridCol w="1019175"/>
                <a:gridCol w="1905000"/>
                <a:gridCol w="382850"/>
                <a:gridCol w="1674550"/>
              </a:tblGrid>
              <a:tr h="200025">
                <a:tc>
                  <a:txBody>
                    <a:bodyPr/>
                    <a:lstStyle/>
                    <a:p>
                      <a:pPr indent="0" lvl="0" marL="0" rtl="0" algn="l">
                        <a:lnSpc>
                          <a:spcPct val="115000"/>
                        </a:lnSpc>
                        <a:spcBef>
                          <a:spcPts val="0"/>
                        </a:spcBef>
                        <a:spcAft>
                          <a:spcPts val="0"/>
                        </a:spcAft>
                        <a:buNone/>
                      </a:pPr>
                      <a:r>
                        <a:rPr b="1" lang="en-US" sz="1000"/>
                        <a:t>Doc #:</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0:0"/>
                      </a:ext>
                    </a:extLst>
                  </a:tcPr>
                </a:tc>
                <a:tc>
                  <a:txBody>
                    <a:bodyPr/>
                    <a:lstStyle/>
                    <a:p>
                      <a:pPr indent="0" lvl="0" marL="0" rtl="0" algn="l">
                        <a:lnSpc>
                          <a:spcPct val="115000"/>
                        </a:lnSpc>
                        <a:spcBef>
                          <a:spcPts val="0"/>
                        </a:spcBef>
                        <a:spcAft>
                          <a:spcPts val="0"/>
                        </a:spcAft>
                        <a:buNone/>
                      </a:pPr>
                      <a:r>
                        <a:rPr b="1" lang="en-US" sz="1000"/>
                        <a:t>Title: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0:1"/>
                      </a:ext>
                    </a:extLst>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0:2"/>
                      </a:ext>
                    </a:extLst>
                  </a:tcPr>
                </a:tc>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0:3"/>
                      </a:ext>
                    </a:extLst>
                  </a:tcPr>
                </a:tc>
                <a:tc hMerge="1"/>
                <a:tc hMerge="1"/>
                <a:tc>
                  <a:txBody>
                    <a:bodyPr/>
                    <a:lstStyle/>
                    <a:p>
                      <a:pPr indent="0" lvl="0" marL="0" rtl="0" algn="l">
                        <a:lnSpc>
                          <a:spcPct val="115000"/>
                        </a:lnSpc>
                        <a:spcBef>
                          <a:spcPts val="0"/>
                        </a:spcBef>
                        <a:spcAft>
                          <a:spcPts val="0"/>
                        </a:spcAft>
                        <a:buNone/>
                      </a:pPr>
                      <a:r>
                        <a:rPr b="1" lang="en-US" sz="1000"/>
                        <a:t>Revision</a:t>
                      </a:r>
                      <a:r>
                        <a:rPr b="1" lang="en-US" sz="1000"/>
                        <a: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0:6"/>
                      </a:ext>
                    </a:extLst>
                  </a:tcPr>
                </a:tc>
              </a:tr>
              <a:tr h="200025">
                <a:tc>
                  <a:txBody>
                    <a:bodyPr/>
                    <a:lstStyle/>
                    <a:p>
                      <a:pPr indent="0" lvl="0" marL="0" rtl="0" algn="r">
                        <a:lnSpc>
                          <a:spcPct val="115000"/>
                        </a:lnSpc>
                        <a:spcBef>
                          <a:spcPts val="0"/>
                        </a:spcBef>
                        <a:spcAft>
                          <a:spcPts val="0"/>
                        </a:spcAft>
                        <a:buNone/>
                      </a:pPr>
                      <a:r>
                        <a:rPr b="1" lang="en-US" sz="1000"/>
                        <a:t>105,000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0"/>
                      </a:ext>
                    </a:extLst>
                  </a:tcPr>
                </a:tc>
                <a:tc gridSpan="2">
                  <a:txBody>
                    <a:bodyPr/>
                    <a:lstStyle/>
                    <a:p>
                      <a:pPr indent="0" lvl="0" marL="0" rtl="0" algn="l">
                        <a:lnSpc>
                          <a:spcPct val="115000"/>
                        </a:lnSpc>
                        <a:spcBef>
                          <a:spcPts val="0"/>
                        </a:spcBef>
                        <a:spcAft>
                          <a:spcPts val="0"/>
                        </a:spcAft>
                        <a:buNone/>
                      </a:pPr>
                      <a:r>
                        <a:rPr lang="en-US" sz="1000"/>
                        <a:t>System Models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1"/>
                      </a:ext>
                    </a:extLst>
                  </a:tcPr>
                </a:tc>
                <a:tc hMerge="1"/>
                <a:tc gridSpan="3">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3"/>
                      </a:ext>
                    </a:extLst>
                  </a:tcPr>
                </a:tc>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2:0"/>
                      </a:ext>
                    </a:extLst>
                  </a:tcPr>
                </a:tc>
                <a:tc>
                  <a:txBody>
                    <a:bodyPr/>
                    <a:lstStyle/>
                    <a:p>
                      <a:pPr indent="0" lvl="0" marL="0" rtl="0" algn="r">
                        <a:lnSpc>
                          <a:spcPct val="115000"/>
                        </a:lnSpc>
                        <a:spcBef>
                          <a:spcPts val="0"/>
                        </a:spcBef>
                        <a:spcAft>
                          <a:spcPts val="0"/>
                        </a:spcAft>
                        <a:buNone/>
                      </a:pPr>
                      <a:r>
                        <a:rPr b="1" lang="en-US" sz="1000"/>
                        <a:t>105,100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2:1"/>
                      </a:ext>
                    </a:extLst>
                  </a:tcPr>
                </a:tc>
                <a:tc gridSpan="4">
                  <a:txBody>
                    <a:bodyPr/>
                    <a:lstStyle/>
                    <a:p>
                      <a:pPr indent="0" lvl="0" marL="0" rtl="0" algn="l">
                        <a:lnSpc>
                          <a:spcPct val="115000"/>
                        </a:lnSpc>
                        <a:spcBef>
                          <a:spcPts val="0"/>
                        </a:spcBef>
                        <a:spcAft>
                          <a:spcPts val="0"/>
                        </a:spcAft>
                        <a:buNone/>
                      </a:pPr>
                      <a:r>
                        <a:rPr lang="en-US" sz="1000"/>
                        <a:t>Throughput Analysis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2: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2: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3:0"/>
                      </a:ext>
                    </a:extLst>
                  </a:tcPr>
                </a:tc>
                <a:tc>
                  <a:txBody>
                    <a:bodyPr/>
                    <a:lstStyle/>
                    <a:p>
                      <a:pPr indent="0" lvl="0" marL="0" rtl="0" algn="r">
                        <a:lnSpc>
                          <a:spcPct val="115000"/>
                        </a:lnSpc>
                        <a:spcBef>
                          <a:spcPts val="0"/>
                        </a:spcBef>
                        <a:spcAft>
                          <a:spcPts val="0"/>
                        </a:spcAft>
                        <a:buNone/>
                      </a:pPr>
                      <a:r>
                        <a:rPr b="1" lang="en-US" sz="1000"/>
                        <a:t>105,200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3:1"/>
                      </a:ext>
                    </a:extLst>
                  </a:tcPr>
                </a:tc>
                <a:tc gridSpan="4">
                  <a:txBody>
                    <a:bodyPr/>
                    <a:lstStyle/>
                    <a:p>
                      <a:pPr indent="0" lvl="0" marL="0" rtl="0" algn="l">
                        <a:lnSpc>
                          <a:spcPct val="115000"/>
                        </a:lnSpc>
                        <a:spcBef>
                          <a:spcPts val="0"/>
                        </a:spcBef>
                        <a:spcAft>
                          <a:spcPts val="0"/>
                        </a:spcAft>
                        <a:buNone/>
                      </a:pPr>
                      <a:r>
                        <a:rPr lang="en-US" sz="1000"/>
                        <a:t>Motion Detection Model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3: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3: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4:0"/>
                      </a:ext>
                    </a:extLst>
                  </a:tcPr>
                </a:tc>
                <a:tc>
                  <a:txBody>
                    <a:bodyPr/>
                    <a:lstStyle/>
                    <a:p>
                      <a:pPr indent="0" lvl="0" marL="0" rtl="0" algn="r">
                        <a:lnSpc>
                          <a:spcPct val="115000"/>
                        </a:lnSpc>
                        <a:spcBef>
                          <a:spcPts val="0"/>
                        </a:spcBef>
                        <a:spcAft>
                          <a:spcPts val="0"/>
                        </a:spcAft>
                        <a:buNone/>
                      </a:pPr>
                      <a:r>
                        <a:rPr b="1" lang="en-US" sz="1000"/>
                        <a:t>105,300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4:1"/>
                      </a:ext>
                    </a:extLst>
                  </a:tcPr>
                </a:tc>
                <a:tc gridSpan="4">
                  <a:txBody>
                    <a:bodyPr/>
                    <a:lstStyle/>
                    <a:p>
                      <a:pPr indent="0" lvl="0" marL="0" rtl="0" algn="l">
                        <a:lnSpc>
                          <a:spcPct val="115000"/>
                        </a:lnSpc>
                        <a:spcBef>
                          <a:spcPts val="0"/>
                        </a:spcBef>
                        <a:spcAft>
                          <a:spcPts val="0"/>
                        </a:spcAft>
                        <a:buNone/>
                      </a:pPr>
                      <a:r>
                        <a:rPr lang="en-US" sz="1000"/>
                        <a:t>Seizure Detection Model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4: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4:6"/>
                      </a:ext>
                    </a:extLst>
                  </a:tcPr>
                </a:tc>
              </a:tr>
              <a:tr h="200025">
                <a:tc>
                  <a:txBody>
                    <a:bodyPr/>
                    <a:lstStyle/>
                    <a:p>
                      <a:pPr indent="0" lvl="0" marL="0" rtl="0" algn="r">
                        <a:lnSpc>
                          <a:spcPct val="115000"/>
                        </a:lnSpc>
                        <a:spcBef>
                          <a:spcPts val="0"/>
                        </a:spcBef>
                        <a:spcAft>
                          <a:spcPts val="0"/>
                        </a:spcAft>
                        <a:buNone/>
                      </a:pPr>
                      <a:r>
                        <a:rPr b="1" lang="en-US" sz="1000"/>
                        <a:t>106,000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5:0"/>
                      </a:ext>
                    </a:extLst>
                  </a:tcPr>
                </a:tc>
                <a:tc gridSpan="5">
                  <a:txBody>
                    <a:bodyPr/>
                    <a:lstStyle/>
                    <a:p>
                      <a:pPr indent="0" lvl="0" marL="0" rtl="0" algn="l">
                        <a:lnSpc>
                          <a:spcPct val="115000"/>
                        </a:lnSpc>
                        <a:spcBef>
                          <a:spcPts val="0"/>
                        </a:spcBef>
                        <a:spcAft>
                          <a:spcPts val="0"/>
                        </a:spcAft>
                        <a:buNone/>
                      </a:pPr>
                      <a:r>
                        <a:rPr lang="en-US" sz="1000"/>
                        <a:t>System Software Description Document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5: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5: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6:0"/>
                      </a:ext>
                    </a:extLst>
                  </a:tcPr>
                </a:tc>
                <a:tc>
                  <a:txBody>
                    <a:bodyPr/>
                    <a:lstStyle/>
                    <a:p>
                      <a:pPr indent="0" lvl="0" marL="0" rtl="0" algn="r">
                        <a:lnSpc>
                          <a:spcPct val="115000"/>
                        </a:lnSpc>
                        <a:spcBef>
                          <a:spcPts val="0"/>
                        </a:spcBef>
                        <a:spcAft>
                          <a:spcPts val="0"/>
                        </a:spcAft>
                        <a:buNone/>
                      </a:pPr>
                      <a:r>
                        <a:rPr b="1" lang="en-US" sz="1000"/>
                        <a:t>106,100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6:1"/>
                      </a:ext>
                    </a:extLst>
                  </a:tcPr>
                </a:tc>
                <a:tc gridSpan="4">
                  <a:txBody>
                    <a:bodyPr/>
                    <a:lstStyle/>
                    <a:p>
                      <a:pPr indent="0" lvl="0" marL="0" rtl="0" algn="l">
                        <a:lnSpc>
                          <a:spcPct val="115000"/>
                        </a:lnSpc>
                        <a:spcBef>
                          <a:spcPts val="0"/>
                        </a:spcBef>
                        <a:spcAft>
                          <a:spcPts val="0"/>
                        </a:spcAft>
                        <a:buNone/>
                      </a:pPr>
                      <a:r>
                        <a:rPr lang="en-US" sz="1000"/>
                        <a:t>Image Capture Software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6: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6: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7:0"/>
                      </a:ext>
                    </a:extLst>
                  </a:tcPr>
                </a:tc>
                <a:tc>
                  <a:txBody>
                    <a:bodyPr/>
                    <a:lstStyle/>
                    <a:p>
                      <a:pPr indent="0" lvl="0" marL="0" rtl="0" algn="r">
                        <a:lnSpc>
                          <a:spcPct val="115000"/>
                        </a:lnSpc>
                        <a:spcBef>
                          <a:spcPts val="0"/>
                        </a:spcBef>
                        <a:spcAft>
                          <a:spcPts val="0"/>
                        </a:spcAft>
                        <a:buNone/>
                      </a:pPr>
                      <a:r>
                        <a:rPr b="1" lang="en-US" sz="1000"/>
                        <a:t>106,200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7:1"/>
                      </a:ext>
                    </a:extLst>
                  </a:tcPr>
                </a:tc>
                <a:tc gridSpan="4">
                  <a:txBody>
                    <a:bodyPr/>
                    <a:lstStyle/>
                    <a:p>
                      <a:pPr indent="0" lvl="0" marL="0" rtl="0" algn="l">
                        <a:lnSpc>
                          <a:spcPct val="115000"/>
                        </a:lnSpc>
                        <a:spcBef>
                          <a:spcPts val="0"/>
                        </a:spcBef>
                        <a:spcAft>
                          <a:spcPts val="0"/>
                        </a:spcAft>
                        <a:buNone/>
                      </a:pPr>
                      <a:r>
                        <a:rPr lang="en-US" sz="1000"/>
                        <a:t>Motion Detection Software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7: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7: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8:0"/>
                      </a:ext>
                    </a:extLst>
                  </a:tcPr>
                </a:tc>
                <a:tc>
                  <a:txBody>
                    <a:bodyPr/>
                    <a:lstStyle/>
                    <a:p>
                      <a:pPr indent="0" lvl="0" marL="0" rtl="0" algn="r">
                        <a:lnSpc>
                          <a:spcPct val="115000"/>
                        </a:lnSpc>
                        <a:spcBef>
                          <a:spcPts val="0"/>
                        </a:spcBef>
                        <a:spcAft>
                          <a:spcPts val="0"/>
                        </a:spcAft>
                        <a:buNone/>
                      </a:pPr>
                      <a:r>
                        <a:rPr b="1" lang="en-US" sz="1000"/>
                        <a:t>106,300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8:1"/>
                      </a:ext>
                    </a:extLst>
                  </a:tcPr>
                </a:tc>
                <a:tc gridSpan="4">
                  <a:txBody>
                    <a:bodyPr/>
                    <a:lstStyle/>
                    <a:p>
                      <a:pPr indent="0" lvl="0" marL="0" rtl="0" algn="l">
                        <a:lnSpc>
                          <a:spcPct val="115000"/>
                        </a:lnSpc>
                        <a:spcBef>
                          <a:spcPts val="0"/>
                        </a:spcBef>
                        <a:spcAft>
                          <a:spcPts val="0"/>
                        </a:spcAft>
                        <a:buNone/>
                      </a:pPr>
                      <a:r>
                        <a:rPr lang="en-US" sz="1000"/>
                        <a:t>Seizure Detection Software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8: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8: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9:0"/>
                      </a:ext>
                    </a:extLst>
                  </a:tcPr>
                </a:tc>
                <a:tc>
                  <a:txBody>
                    <a:bodyPr/>
                    <a:lstStyle/>
                    <a:p>
                      <a:pPr indent="0" lvl="0" marL="0" rtl="0" algn="r">
                        <a:lnSpc>
                          <a:spcPct val="115000"/>
                        </a:lnSpc>
                        <a:spcBef>
                          <a:spcPts val="0"/>
                        </a:spcBef>
                        <a:spcAft>
                          <a:spcPts val="0"/>
                        </a:spcAft>
                        <a:buNone/>
                      </a:pPr>
                      <a:r>
                        <a:rPr b="1" lang="en-US" sz="1000"/>
                        <a:t>106,400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9:1"/>
                      </a:ext>
                    </a:extLst>
                  </a:tcPr>
                </a:tc>
                <a:tc gridSpan="4">
                  <a:txBody>
                    <a:bodyPr/>
                    <a:lstStyle/>
                    <a:p>
                      <a:pPr indent="0" lvl="0" marL="0" rtl="0" algn="l">
                        <a:lnSpc>
                          <a:spcPct val="115000"/>
                        </a:lnSpc>
                        <a:spcBef>
                          <a:spcPts val="0"/>
                        </a:spcBef>
                        <a:spcAft>
                          <a:spcPts val="0"/>
                        </a:spcAft>
                        <a:buNone/>
                      </a:pPr>
                      <a:r>
                        <a:rPr lang="en-US" sz="1000"/>
                        <a:t>Notification Sending Software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9: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9: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0:0"/>
                      </a:ext>
                    </a:extLst>
                  </a:tcPr>
                </a:tc>
                <a:tc>
                  <a:txBody>
                    <a:bodyPr/>
                    <a:lstStyle/>
                    <a:p>
                      <a:pPr indent="0" lvl="0" marL="0" rtl="0" algn="r">
                        <a:lnSpc>
                          <a:spcPct val="115000"/>
                        </a:lnSpc>
                        <a:spcBef>
                          <a:spcPts val="0"/>
                        </a:spcBef>
                        <a:spcAft>
                          <a:spcPts val="0"/>
                        </a:spcAft>
                        <a:buNone/>
                      </a:pPr>
                      <a:r>
                        <a:rPr b="1" lang="en-US" sz="1000"/>
                        <a:t>106,500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0:1"/>
                      </a:ext>
                    </a:extLst>
                  </a:tcPr>
                </a:tc>
                <a:tc gridSpan="4">
                  <a:txBody>
                    <a:bodyPr/>
                    <a:lstStyle/>
                    <a:p>
                      <a:pPr indent="0" lvl="0" marL="0" rtl="0" algn="l">
                        <a:lnSpc>
                          <a:spcPct val="115000"/>
                        </a:lnSpc>
                        <a:spcBef>
                          <a:spcPts val="0"/>
                        </a:spcBef>
                        <a:spcAft>
                          <a:spcPts val="0"/>
                        </a:spcAft>
                        <a:buNone/>
                      </a:pPr>
                      <a:r>
                        <a:rPr lang="en-US" sz="1000"/>
                        <a:t>Notification App Software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0:2"/>
                      </a:ext>
                    </a:extLst>
                  </a:tcPr>
                </a:tc>
                <a:tc hMerge="1"/>
                <a:tc hMerge="1"/>
                <a:tc hMerge="1"/>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0:6"/>
                      </a:ext>
                    </a:extLst>
                  </a:tcPr>
                </a:tc>
              </a:tr>
              <a:tr h="200025">
                <a:tc>
                  <a:txBody>
                    <a:bodyPr/>
                    <a:lstStyle/>
                    <a:p>
                      <a:pPr indent="0" lvl="0" marL="0" rtl="0" algn="r">
                        <a:lnSpc>
                          <a:spcPct val="115000"/>
                        </a:lnSpc>
                        <a:spcBef>
                          <a:spcPts val="0"/>
                        </a:spcBef>
                        <a:spcAft>
                          <a:spcPts val="0"/>
                        </a:spcAft>
                        <a:buNone/>
                      </a:pPr>
                      <a:r>
                        <a:rPr b="1" lang="en-US" sz="1000"/>
                        <a:t>107,000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1:0"/>
                      </a:ext>
                    </a:extLst>
                  </a:tcPr>
                </a:tc>
                <a:tc gridSpan="5">
                  <a:txBody>
                    <a:bodyPr/>
                    <a:lstStyle/>
                    <a:p>
                      <a:pPr indent="0" lvl="0" marL="0" rtl="0" algn="l">
                        <a:lnSpc>
                          <a:spcPct val="115000"/>
                        </a:lnSpc>
                        <a:spcBef>
                          <a:spcPts val="0"/>
                        </a:spcBef>
                        <a:spcAft>
                          <a:spcPts val="0"/>
                        </a:spcAft>
                        <a:buNone/>
                      </a:pPr>
                      <a:r>
                        <a:rPr lang="en-US" sz="1000"/>
                        <a:t>System Interface Control Document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1:1"/>
                      </a:ext>
                    </a:extLst>
                  </a:tcPr>
                </a:tc>
                <a:tc hMerge="1"/>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1:6"/>
                      </a:ext>
                    </a:extLst>
                  </a:tcPr>
                </a:tc>
              </a:tr>
              <a:tr h="200025">
                <a:tc>
                  <a:txBody>
                    <a:bodyPr/>
                    <a:lstStyle/>
                    <a:p>
                      <a:pPr indent="0" lvl="0" marL="0" rtl="0" algn="r">
                        <a:lnSpc>
                          <a:spcPct val="115000"/>
                        </a:lnSpc>
                        <a:spcBef>
                          <a:spcPts val="0"/>
                        </a:spcBef>
                        <a:spcAft>
                          <a:spcPts val="0"/>
                        </a:spcAft>
                        <a:buNone/>
                      </a:pPr>
                      <a:r>
                        <a:rPr b="1" lang="en-US" sz="1000"/>
                        <a:t>108,000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2:0"/>
                      </a:ext>
                    </a:extLst>
                  </a:tcPr>
                </a:tc>
                <a:tc gridSpan="5">
                  <a:txBody>
                    <a:bodyPr/>
                    <a:lstStyle/>
                    <a:p>
                      <a:pPr indent="0" lvl="0" marL="0" rtl="0" algn="l">
                        <a:lnSpc>
                          <a:spcPct val="115000"/>
                        </a:lnSpc>
                        <a:spcBef>
                          <a:spcPts val="0"/>
                        </a:spcBef>
                        <a:spcAft>
                          <a:spcPts val="0"/>
                        </a:spcAft>
                        <a:buNone/>
                      </a:pPr>
                      <a:r>
                        <a:rPr lang="en-US" sz="1000"/>
                        <a:t>Engineering Change Requests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2:1"/>
                      </a:ext>
                    </a:extLst>
                  </a:tcPr>
                </a:tc>
                <a:tc hMerge="1"/>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2:6"/>
                      </a:ext>
                    </a:extLst>
                  </a:tcPr>
                </a:tc>
              </a:tr>
              <a:tr h="200025">
                <a:tc>
                  <a:txBody>
                    <a:bodyPr/>
                    <a:lstStyle/>
                    <a:p>
                      <a:pPr indent="0" lvl="0" marL="0" rtl="0" algn="r">
                        <a:lnSpc>
                          <a:spcPct val="115000"/>
                        </a:lnSpc>
                        <a:spcBef>
                          <a:spcPts val="0"/>
                        </a:spcBef>
                        <a:spcAft>
                          <a:spcPts val="0"/>
                        </a:spcAft>
                        <a:buNone/>
                      </a:pPr>
                      <a:r>
                        <a:rPr b="1" lang="en-US" sz="1000"/>
                        <a:t>109,000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3:0"/>
                      </a:ext>
                    </a:extLst>
                  </a:tcPr>
                </a:tc>
                <a:tc gridSpan="5">
                  <a:txBody>
                    <a:bodyPr/>
                    <a:lstStyle/>
                    <a:p>
                      <a:pPr indent="0" lvl="0" marL="0" rtl="0" algn="l">
                        <a:lnSpc>
                          <a:spcPct val="115000"/>
                        </a:lnSpc>
                        <a:spcBef>
                          <a:spcPts val="0"/>
                        </a:spcBef>
                        <a:spcAft>
                          <a:spcPts val="0"/>
                        </a:spcAft>
                        <a:buNone/>
                      </a:pPr>
                      <a:r>
                        <a:rPr lang="en-US" sz="1000"/>
                        <a:t>System Reviews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3:1"/>
                      </a:ext>
                    </a:extLst>
                  </a:tcPr>
                </a:tc>
                <a:tc hMerge="1"/>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3: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4:0"/>
                      </a:ext>
                    </a:extLst>
                  </a:tcPr>
                </a:tc>
                <a:tc>
                  <a:txBody>
                    <a:bodyPr/>
                    <a:lstStyle/>
                    <a:p>
                      <a:pPr indent="0" lvl="0" marL="0" rtl="0" algn="r">
                        <a:lnSpc>
                          <a:spcPct val="115000"/>
                        </a:lnSpc>
                        <a:spcBef>
                          <a:spcPts val="0"/>
                        </a:spcBef>
                        <a:spcAft>
                          <a:spcPts val="0"/>
                        </a:spcAft>
                        <a:buNone/>
                      </a:pPr>
                      <a:r>
                        <a:rPr b="1" lang="en-US" sz="1000"/>
                        <a:t>109,100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4:1"/>
                      </a:ext>
                    </a:extLst>
                  </a:tcPr>
                </a:tc>
                <a:tc gridSpan="4">
                  <a:txBody>
                    <a:bodyPr/>
                    <a:lstStyle/>
                    <a:p>
                      <a:pPr indent="0" lvl="0" marL="0" rtl="0" algn="l">
                        <a:lnSpc>
                          <a:spcPct val="115000"/>
                        </a:lnSpc>
                        <a:spcBef>
                          <a:spcPts val="0"/>
                        </a:spcBef>
                        <a:spcAft>
                          <a:spcPts val="0"/>
                        </a:spcAft>
                        <a:buNone/>
                      </a:pPr>
                      <a:r>
                        <a:rPr lang="en-US" sz="1000"/>
                        <a:t>ConOps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4: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4: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5:0"/>
                      </a:ext>
                    </a:extLst>
                  </a:tcPr>
                </a:tc>
                <a:tc>
                  <a:txBody>
                    <a:bodyPr/>
                    <a:lstStyle/>
                    <a:p>
                      <a:pPr indent="0" lvl="0" marL="0" rtl="0" algn="r">
                        <a:lnSpc>
                          <a:spcPct val="115000"/>
                        </a:lnSpc>
                        <a:spcBef>
                          <a:spcPts val="0"/>
                        </a:spcBef>
                        <a:spcAft>
                          <a:spcPts val="0"/>
                        </a:spcAft>
                        <a:buNone/>
                      </a:pPr>
                      <a:r>
                        <a:rPr b="1" lang="en-US" sz="1000"/>
                        <a:t>109,200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5:1"/>
                      </a:ext>
                    </a:extLst>
                  </a:tcPr>
                </a:tc>
                <a:tc gridSpan="4">
                  <a:txBody>
                    <a:bodyPr/>
                    <a:lstStyle/>
                    <a:p>
                      <a:pPr indent="0" lvl="0" marL="0" rtl="0" algn="l">
                        <a:lnSpc>
                          <a:spcPct val="115000"/>
                        </a:lnSpc>
                        <a:spcBef>
                          <a:spcPts val="0"/>
                        </a:spcBef>
                        <a:spcAft>
                          <a:spcPts val="0"/>
                        </a:spcAft>
                        <a:buNone/>
                      </a:pPr>
                      <a:r>
                        <a:rPr lang="en-US" sz="1000"/>
                        <a:t>Proposal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5: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5: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6:0"/>
                      </a:ext>
                    </a:extLst>
                  </a:tcPr>
                </a:tc>
                <a:tc>
                  <a:txBody>
                    <a:bodyPr/>
                    <a:lstStyle/>
                    <a:p>
                      <a:pPr indent="0" lvl="0" marL="0" rtl="0" algn="r">
                        <a:lnSpc>
                          <a:spcPct val="115000"/>
                        </a:lnSpc>
                        <a:spcBef>
                          <a:spcPts val="0"/>
                        </a:spcBef>
                        <a:spcAft>
                          <a:spcPts val="0"/>
                        </a:spcAft>
                        <a:buNone/>
                      </a:pPr>
                      <a:r>
                        <a:rPr b="1" lang="en-US" sz="1000"/>
                        <a:t>109,300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6:1"/>
                      </a:ext>
                    </a:extLst>
                  </a:tcPr>
                </a:tc>
                <a:tc gridSpan="4">
                  <a:txBody>
                    <a:bodyPr/>
                    <a:lstStyle/>
                    <a:p>
                      <a:pPr indent="0" lvl="0" marL="0" rtl="0" algn="l">
                        <a:lnSpc>
                          <a:spcPct val="115000"/>
                        </a:lnSpc>
                        <a:spcBef>
                          <a:spcPts val="0"/>
                        </a:spcBef>
                        <a:spcAft>
                          <a:spcPts val="0"/>
                        </a:spcAft>
                        <a:buNone/>
                      </a:pPr>
                      <a:r>
                        <a:rPr lang="en-US" sz="1000"/>
                        <a:t>PDR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6: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6: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7:0"/>
                      </a:ext>
                    </a:extLst>
                  </a:tcPr>
                </a:tc>
                <a:tc>
                  <a:txBody>
                    <a:bodyPr/>
                    <a:lstStyle/>
                    <a:p>
                      <a:pPr indent="0" lvl="0" marL="0" rtl="0" algn="r">
                        <a:lnSpc>
                          <a:spcPct val="115000"/>
                        </a:lnSpc>
                        <a:spcBef>
                          <a:spcPts val="0"/>
                        </a:spcBef>
                        <a:spcAft>
                          <a:spcPts val="0"/>
                        </a:spcAft>
                        <a:buNone/>
                      </a:pPr>
                      <a:r>
                        <a:rPr b="1" lang="en-US" sz="1000"/>
                        <a:t>109,400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7:1"/>
                      </a:ext>
                    </a:extLst>
                  </a:tcPr>
                </a:tc>
                <a:tc gridSpan="4">
                  <a:txBody>
                    <a:bodyPr/>
                    <a:lstStyle/>
                    <a:p>
                      <a:pPr indent="0" lvl="0" marL="0" rtl="0" algn="l">
                        <a:lnSpc>
                          <a:spcPct val="115000"/>
                        </a:lnSpc>
                        <a:spcBef>
                          <a:spcPts val="0"/>
                        </a:spcBef>
                        <a:spcAft>
                          <a:spcPts val="0"/>
                        </a:spcAft>
                        <a:buNone/>
                      </a:pPr>
                      <a:r>
                        <a:rPr lang="en-US" sz="1000"/>
                        <a:t>CDR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7:2"/>
                      </a:ext>
                    </a:extLst>
                  </a:tcPr>
                </a:tc>
                <a:tc hMerge="1"/>
                <a:tc hMerge="1"/>
                <a:tc hMerge="1"/>
                <a:tc>
                  <a:txBody>
                    <a:bodyPr/>
                    <a:lstStyle/>
                    <a:p>
                      <a:pPr indent="0" lvl="0" marL="0" rtl="0" algn="l">
                        <a:lnSpc>
                          <a:spcPct val="115000"/>
                        </a:lnSpc>
                        <a:spcBef>
                          <a:spcPts val="0"/>
                        </a:spcBef>
                        <a:spcAft>
                          <a:spcPts val="0"/>
                        </a:spcAft>
                        <a:buNone/>
                      </a:pPr>
                      <a:r>
                        <a:rPr lang="en-US" sz="1000"/>
                        <a:t>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7: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8:0"/>
                      </a:ext>
                    </a:extLst>
                  </a:tcPr>
                </a:tc>
                <a:tc>
                  <a:txBody>
                    <a:bodyPr/>
                    <a:lstStyle/>
                    <a:p>
                      <a:pPr indent="0" lvl="0" marL="0" rtl="0" algn="r">
                        <a:lnSpc>
                          <a:spcPct val="115000"/>
                        </a:lnSpc>
                        <a:spcBef>
                          <a:spcPts val="0"/>
                        </a:spcBef>
                        <a:spcAft>
                          <a:spcPts val="0"/>
                        </a:spcAft>
                        <a:buNone/>
                      </a:pPr>
                      <a:r>
                        <a:rPr b="1" lang="en-US" sz="1000"/>
                        <a:t>109,500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8:1"/>
                      </a:ext>
                    </a:extLst>
                  </a:tcPr>
                </a:tc>
                <a:tc gridSpan="4">
                  <a:txBody>
                    <a:bodyPr/>
                    <a:lstStyle/>
                    <a:p>
                      <a:pPr indent="0" lvl="0" marL="0" rtl="0" algn="l">
                        <a:lnSpc>
                          <a:spcPct val="115000"/>
                        </a:lnSpc>
                        <a:spcBef>
                          <a:spcPts val="0"/>
                        </a:spcBef>
                        <a:spcAft>
                          <a:spcPts val="0"/>
                        </a:spcAft>
                        <a:buNone/>
                      </a:pPr>
                      <a:r>
                        <a:rPr lang="en-US" sz="1000"/>
                        <a:t>ISR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8:2"/>
                      </a:ext>
                    </a:extLst>
                  </a:tcPr>
                </a:tc>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8:6"/>
                      </a:ext>
                    </a:extLst>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9:0"/>
                      </a:ext>
                    </a:extLst>
                  </a:tcPr>
                </a:tc>
                <a:tc>
                  <a:txBody>
                    <a:bodyPr/>
                    <a:lstStyle/>
                    <a:p>
                      <a:pPr indent="0" lvl="0" marL="0" rtl="0" algn="r">
                        <a:lnSpc>
                          <a:spcPct val="115000"/>
                        </a:lnSpc>
                        <a:spcBef>
                          <a:spcPts val="0"/>
                        </a:spcBef>
                        <a:spcAft>
                          <a:spcPts val="0"/>
                        </a:spcAft>
                        <a:buNone/>
                      </a:pPr>
                      <a:r>
                        <a:rPr b="1" lang="en-US" sz="1000"/>
                        <a:t>109,600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9:1"/>
                      </a:ext>
                    </a:extLst>
                  </a:tcPr>
                </a:tc>
                <a:tc gridSpan="4">
                  <a:txBody>
                    <a:bodyPr/>
                    <a:lstStyle/>
                    <a:p>
                      <a:pPr indent="0" lvl="0" marL="0" rtl="0" algn="l">
                        <a:lnSpc>
                          <a:spcPct val="115000"/>
                        </a:lnSpc>
                        <a:spcBef>
                          <a:spcPts val="0"/>
                        </a:spcBef>
                        <a:spcAft>
                          <a:spcPts val="0"/>
                        </a:spcAft>
                        <a:buNone/>
                      </a:pPr>
                      <a:r>
                        <a:rPr lang="en-US" sz="1000"/>
                        <a:t>FAR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9:2"/>
                      </a:ext>
                    </a:extLst>
                  </a:tcPr>
                </a:tc>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781:19:6"/>
                      </a:ext>
                    </a:extLst>
                  </a:tcPr>
                </a:tc>
              </a:tr>
            </a:tbl>
          </a:graphicData>
        </a:graphic>
      </p:graphicFrame>
      <p:sp>
        <p:nvSpPr>
          <p:cNvPr id="782" name="Google Shape;782;g6bef9834c6_0_33"/>
          <p:cNvSpPr/>
          <p:nvPr/>
        </p:nvSpPr>
        <p:spPr>
          <a:xfrm>
            <a:off x="1543968" y="6250913"/>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The IDL organizes system components and documents for release</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g65596f1c41_0_7"/>
          <p:cNvSpPr txBox="1"/>
          <p:nvPr>
            <p:ph type="title"/>
          </p:nvPr>
        </p:nvSpPr>
        <p:spPr>
          <a:xfrm>
            <a:off x="552686" y="4687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Project Deliverables</a:t>
            </a:r>
            <a:endParaRPr i="0" sz="3000" u="none" cap="none" strike="noStrike">
              <a:solidFill>
                <a:srgbClr val="0C234B"/>
              </a:solidFill>
              <a:latin typeface="Times New Roman"/>
              <a:ea typeface="Times New Roman"/>
              <a:cs typeface="Times New Roman"/>
              <a:sym typeface="Times New Roman"/>
            </a:endParaRPr>
          </a:p>
        </p:txBody>
      </p:sp>
      <p:sp>
        <p:nvSpPr>
          <p:cNvPr id="788" name="Google Shape;788;g65596f1c41_0_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graphicFrame>
        <p:nvGraphicFramePr>
          <p:cNvPr id="789" name="Google Shape;789;g65596f1c41_0_7"/>
          <p:cNvGraphicFramePr/>
          <p:nvPr/>
        </p:nvGraphicFramePr>
        <p:xfrm>
          <a:off x="375700" y="1210475"/>
          <a:ext cx="3000000" cy="3000000"/>
        </p:xfrm>
        <a:graphic>
          <a:graphicData uri="http://schemas.openxmlformats.org/drawingml/2006/table">
            <a:tbl>
              <a:tblPr>
                <a:noFill/>
                <a:tableStyleId>{2D50F822-8B55-41A2-9A20-080EF18757C7}</a:tableStyleId>
              </a:tblPr>
              <a:tblGrid>
                <a:gridCol w="1058600"/>
                <a:gridCol w="1157625"/>
                <a:gridCol w="4432025"/>
                <a:gridCol w="765175"/>
                <a:gridCol w="979150"/>
              </a:tblGrid>
              <a:tr h="771550">
                <a:tc>
                  <a:txBody>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dk1"/>
                          </a:solidFill>
                          <a:latin typeface="Times New Roman"/>
                          <a:ea typeface="Times New Roman"/>
                          <a:cs typeface="Times New Roman"/>
                          <a:sym typeface="Times New Roman"/>
                        </a:rPr>
                        <a:t>Initial Date:</a:t>
                      </a:r>
                      <a:endParaRPr b="1" sz="1400" u="none" cap="none" strike="noStrike">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Title</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Details</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Status</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b="1" lang="en-US">
                          <a:latin typeface="Times New Roman"/>
                          <a:ea typeface="Times New Roman"/>
                          <a:cs typeface="Times New Roman"/>
                          <a:sym typeface="Times New Roman"/>
                        </a:rPr>
                        <a:t>Release on 1/25/19:</a:t>
                      </a:r>
                      <a:endParaRPr b="1" sz="1400" u="none" cap="none" strike="noStrike">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September 12, 2019</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Proposal</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109,200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Initial proposal for system</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sz="1800">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October 1, 2019</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SRD</a:t>
                      </a:r>
                      <a:r>
                        <a:rPr lang="en-US" sz="1400" u="none" cap="none" strike="noStrike">
                          <a:latin typeface="Times New Roman"/>
                          <a:ea typeface="Times New Roman"/>
                          <a:cs typeface="Times New Roman"/>
                          <a:sym typeface="Times New Roman"/>
                        </a:rPr>
                        <a:t>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102,000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Established the system requirements and verification</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sz="1800">
                          <a:latin typeface="Times New Roman"/>
                          <a:ea typeface="Times New Roman"/>
                          <a:cs typeface="Times New Roman"/>
                          <a:sym typeface="Times New Roman"/>
                        </a:rPr>
                        <a:t>A</a:t>
                      </a:r>
                      <a:endParaRPr sz="1800" u="none" cap="none" strike="noStrike">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October 29, 2019</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P</a:t>
                      </a:r>
                      <a:r>
                        <a:rPr lang="en-US" sz="1400" u="none" cap="none" strike="noStrike">
                          <a:latin typeface="Times New Roman"/>
                          <a:ea typeface="Times New Roman"/>
                          <a:cs typeface="Times New Roman"/>
                          <a:sym typeface="Times New Roman"/>
                        </a:rPr>
                        <a:t>DR</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109,300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Preliminary view of CDR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solidFill>
                            <a:schemeClr val="dk1"/>
                          </a:solidFill>
                          <a:latin typeface="Times New Roman"/>
                          <a:ea typeface="Times New Roman"/>
                          <a:cs typeface="Times New Roman"/>
                          <a:sym typeface="Times New Roman"/>
                        </a:rPr>
                        <a:t>✔️</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A</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December 3, 2019</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CDR</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109,400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(Ready MVP ➝ Clinical Trials)</a:t>
                      </a:r>
                      <a:r>
                        <a:rPr lang="en-US">
                          <a:solidFill>
                            <a:schemeClr val="dk1"/>
                          </a:solidFill>
                          <a:latin typeface="Times New Roman"/>
                          <a:ea typeface="Times New Roman"/>
                          <a:cs typeface="Times New Roman"/>
                          <a:sym typeface="Times New Roman"/>
                        </a:rPr>
                        <a:t>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sz="1800">
                          <a:solidFill>
                            <a:schemeClr val="dk1"/>
                          </a:solidFill>
                          <a:latin typeface="Times New Roman"/>
                          <a:ea typeface="Times New Roman"/>
                          <a:cs typeface="Times New Roman"/>
                          <a:sym typeface="Times New Roman"/>
                        </a:rPr>
                        <a:t>A</a:t>
                      </a:r>
                      <a:endParaRPr sz="1800">
                        <a:solidFill>
                          <a:schemeClr val="dk1"/>
                        </a:solidFill>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January 25, 2020</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CDR Report</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100,000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MVP Document (SBD, SDD, SRVM, SRD, TPs)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sz="1800">
                          <a:solidFill>
                            <a:schemeClr val="dk1"/>
                          </a:solidFill>
                          <a:latin typeface="Times New Roman"/>
                          <a:ea typeface="Times New Roman"/>
                          <a:cs typeface="Times New Roman"/>
                          <a:sym typeface="Times New Roman"/>
                        </a:rPr>
                        <a:t>A</a:t>
                      </a:r>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March 3, 2020</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ISR</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109,500</a:t>
                      </a:r>
                      <a:endParaRPr>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Changes since CDR, Part status, TDP,  Budget</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New revision of system report and its content</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a:latin typeface="Times New Roman"/>
                          <a:ea typeface="Times New Roman"/>
                          <a:cs typeface="Times New Roman"/>
                          <a:sym typeface="Times New Roman"/>
                        </a:rPr>
                        <a:t>N/A</a:t>
                      </a:r>
                      <a:endParaRPr sz="1400" u="none" cap="none" strike="noStrike">
                        <a:latin typeface="Times New Roman"/>
                        <a:ea typeface="Times New Roman"/>
                        <a:cs typeface="Times New Roman"/>
                        <a:sym typeface="Times New Roman"/>
                      </a:endParaRPr>
                    </a:p>
                  </a:txBody>
                  <a:tcPr marT="91425" marB="91425" marR="91425" marL="91425"/>
                </a:tc>
              </a:tr>
              <a:tr h="6414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April 23, 2019</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FAR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109,600</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400"/>
                        <a:buFont typeface="Arial"/>
                        <a:buNone/>
                      </a:pPr>
                      <a:r>
                        <a:rPr lang="en-US">
                          <a:solidFill>
                            <a:schemeClr val="dk1"/>
                          </a:solidFill>
                          <a:latin typeface="Times New Roman"/>
                          <a:ea typeface="Times New Roman"/>
                          <a:cs typeface="Times New Roman"/>
                          <a:sym typeface="Times New Roman"/>
                        </a:rPr>
                        <a:t>Changes since ISR, FAT, Budget, Deliverables</a:t>
                      </a:r>
                      <a:endParaRPr>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N/A</a:t>
                      </a:r>
                      <a:endParaRPr sz="1400" u="none" cap="none" strike="noStrike">
                        <a:latin typeface="Times New Roman"/>
                        <a:ea typeface="Times New Roman"/>
                        <a:cs typeface="Times New Roman"/>
                        <a:sym typeface="Times New Roman"/>
                      </a:endParaRPr>
                    </a:p>
                  </a:txBody>
                  <a:tcPr marT="91425" marB="91425" marR="91425" marL="91425"/>
                </a:tc>
              </a:tr>
              <a:tr h="572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May 4, 2020</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Design Day</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Present the system final status and its results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N/A</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g790fa67899_2_204"/>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CDR Overview</a:t>
            </a:r>
            <a:endParaRPr>
              <a:latin typeface="Times New Roman"/>
              <a:ea typeface="Times New Roman"/>
              <a:cs typeface="Times New Roman"/>
              <a:sym typeface="Times New Roman"/>
            </a:endParaRPr>
          </a:p>
        </p:txBody>
      </p:sp>
      <p:sp>
        <p:nvSpPr>
          <p:cNvPr id="796" name="Google Shape;796;g790fa67899_2_20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97" name="Google Shape;797;g790fa67899_2_204"/>
          <p:cNvSpPr txBox="1"/>
          <p:nvPr/>
        </p:nvSpPr>
        <p:spPr>
          <a:xfrm>
            <a:off x="307075" y="1593450"/>
            <a:ext cx="4054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Introduction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Changes Since PDR</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PDR Action Items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Requirements Review</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Block Diagrams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Architecture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System Requirements and SRVM</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a:pPr>
            <a:r>
              <a:rPr b="0" i="0" lang="en-US" sz="1800" u="none" cap="none" strike="noStrike">
                <a:solidFill>
                  <a:srgbClr val="434343"/>
                </a:solidFill>
                <a:latin typeface="Times New Roman"/>
                <a:ea typeface="Times New Roman"/>
                <a:cs typeface="Times New Roman"/>
                <a:sym typeface="Times New Roman"/>
              </a:rPr>
              <a:t>MVP Definition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Prioritized Requirements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Prototyping Complete</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MVP Verification Complete</a:t>
            </a:r>
            <a:endParaRPr b="0" i="0" sz="1800" u="none" cap="none" strike="noStrike">
              <a:solidFill>
                <a:srgbClr val="434343"/>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434343"/>
              </a:solidFill>
              <a:latin typeface="Times New Roman"/>
              <a:ea typeface="Times New Roman"/>
              <a:cs typeface="Times New Roman"/>
              <a:sym typeface="Times New Roman"/>
            </a:endParaRPr>
          </a:p>
        </p:txBody>
      </p:sp>
      <p:sp>
        <p:nvSpPr>
          <p:cNvPr id="798" name="Google Shape;798;g790fa67899_2_204"/>
          <p:cNvSpPr txBox="1"/>
          <p:nvPr/>
        </p:nvSpPr>
        <p:spPr>
          <a:xfrm>
            <a:off x="4572000" y="1593450"/>
            <a:ext cx="4345500" cy="449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Analysis and Predictions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Agile Management Process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Configuration Management</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Plan</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Next Design Steps</a:t>
            </a:r>
            <a:endParaRPr b="0" i="0" sz="1800" u="none" cap="none" strike="noStrike">
              <a:solidFill>
                <a:srgbClr val="434343"/>
              </a:solidFill>
              <a:latin typeface="Times New Roman"/>
              <a:ea typeface="Times New Roman"/>
              <a:cs typeface="Times New Roman"/>
              <a:sym typeface="Times New Roman"/>
            </a:endParaRPr>
          </a:p>
          <a:p>
            <a:pPr indent="-342900" lvl="1" marL="914400" marR="0" rtl="0" algn="l">
              <a:lnSpc>
                <a:spcPct val="115000"/>
              </a:lnSpc>
              <a:spcBef>
                <a:spcPts val="0"/>
              </a:spcBef>
              <a:spcAft>
                <a:spcPts val="0"/>
              </a:spcAft>
              <a:buClr>
                <a:srgbClr val="434343"/>
              </a:buClr>
              <a:buSzPts val="1800"/>
              <a:buFont typeface="Times New Roman"/>
              <a:buAutoNum type="alphaLcPeriod"/>
            </a:pPr>
            <a:r>
              <a:rPr b="0" i="0" lang="en-US" sz="1800" u="none" cap="none" strike="noStrike">
                <a:solidFill>
                  <a:srgbClr val="434343"/>
                </a:solidFill>
                <a:latin typeface="Times New Roman"/>
                <a:ea typeface="Times New Roman"/>
                <a:cs typeface="Times New Roman"/>
                <a:sym typeface="Times New Roman"/>
              </a:rPr>
              <a:t>Expected Design for ISR</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Risk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Cost Analysis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0" i="0" lang="en-US" sz="1800" u="none" cap="none" strike="noStrike">
                <a:solidFill>
                  <a:srgbClr val="434343"/>
                </a:solidFill>
                <a:latin typeface="Times New Roman"/>
                <a:ea typeface="Times New Roman"/>
                <a:cs typeface="Times New Roman"/>
                <a:sym typeface="Times New Roman"/>
              </a:rPr>
              <a:t>Project Deliverables</a:t>
            </a:r>
            <a:endParaRPr b="0" i="0" sz="1800" u="none" cap="none" strike="noStrike">
              <a:solidFill>
                <a:srgbClr val="434343"/>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434343"/>
              </a:buClr>
              <a:buSzPts val="1800"/>
              <a:buFont typeface="Times New Roman"/>
              <a:buAutoNum type="arabicPeriod" startAt="4"/>
            </a:pPr>
            <a:r>
              <a:rPr b="1" i="0" lang="en-US" sz="1800" u="none" cap="none" strike="noStrike">
                <a:solidFill>
                  <a:srgbClr val="434343"/>
                </a:solidFill>
                <a:latin typeface="Times New Roman"/>
                <a:ea typeface="Times New Roman"/>
                <a:cs typeface="Times New Roman"/>
                <a:sym typeface="Times New Roman"/>
              </a:rPr>
              <a:t>Summary</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6be4fbb3c9_2_155"/>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PDR Action Items</a:t>
            </a:r>
            <a:endParaRPr i="0" sz="3000" u="none" cap="none" strike="noStrike">
              <a:solidFill>
                <a:srgbClr val="0C234B"/>
              </a:solidFill>
              <a:latin typeface="Times New Roman"/>
              <a:ea typeface="Times New Roman"/>
              <a:cs typeface="Times New Roman"/>
              <a:sym typeface="Times New Roman"/>
            </a:endParaRPr>
          </a:p>
        </p:txBody>
      </p:sp>
      <p:sp>
        <p:nvSpPr>
          <p:cNvPr id="139" name="Google Shape;139;g6be4fbb3c9_2_15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140" name="Google Shape;140;g6be4fbb3c9_2_155"/>
          <p:cNvSpPr/>
          <p:nvPr/>
        </p:nvSpPr>
        <p:spPr>
          <a:xfrm>
            <a:off x="1390975" y="6282575"/>
            <a:ext cx="6444300" cy="3069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closed out all PDR action items.</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41" name="Google Shape;141;g6be4fbb3c9_2_155"/>
          <p:cNvGraphicFramePr/>
          <p:nvPr/>
        </p:nvGraphicFramePr>
        <p:xfrm>
          <a:off x="313763" y="1456075"/>
          <a:ext cx="3000000" cy="3000000"/>
        </p:xfrm>
        <a:graphic>
          <a:graphicData uri="http://schemas.openxmlformats.org/drawingml/2006/table">
            <a:tbl>
              <a:tblPr>
                <a:noFill/>
                <a:tableStyleId>{2D50F822-8B55-41A2-9A20-080EF18757C7}</a:tableStyleId>
              </a:tblPr>
              <a:tblGrid>
                <a:gridCol w="1292125"/>
                <a:gridCol w="5677900"/>
                <a:gridCol w="1546450"/>
              </a:tblGrid>
              <a:tr h="56317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Action item number</a:t>
                      </a:r>
                      <a:endParaRPr sz="1600" u="none" cap="none" strike="noStrike"/>
                    </a:p>
                  </a:txBody>
                  <a:tcPr marT="91425" marB="91425" marR="91425" marL="91425">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Description</a:t>
                      </a:r>
                      <a:endParaRPr sz="1600" u="none" cap="none" strike="noStrike"/>
                    </a:p>
                  </a:txBody>
                  <a:tcPr marT="91425" marB="91425" marR="91425" marL="91425">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Status</a:t>
                      </a:r>
                      <a:endParaRPr sz="1600" u="none" cap="none" strike="noStrike"/>
                    </a:p>
                  </a:txBody>
                  <a:tcPr marT="91425" marB="91425" marR="91425" marL="91425">
                    <a:solidFill>
                      <a:srgbClr val="ADBBE0"/>
                    </a:solidFill>
                  </a:tcPr>
                </a:tc>
              </a:tr>
              <a:tr h="348450">
                <a:tc>
                  <a:txBody>
                    <a:bodyPr/>
                    <a:lstStyle/>
                    <a:p>
                      <a:pPr indent="0" lvl="0" marL="0" rtl="0" algn="l">
                        <a:lnSpc>
                          <a:spcPct val="115000"/>
                        </a:lnSpc>
                        <a:spcBef>
                          <a:spcPts val="0"/>
                        </a:spcBef>
                        <a:spcAft>
                          <a:spcPts val="0"/>
                        </a:spcAft>
                        <a:buNone/>
                      </a:pPr>
                      <a:r>
                        <a:rPr lang="en-US" sz="1600"/>
                        <a:t>063_pdr_08</a:t>
                      </a:r>
                      <a:endParaRPr sz="1600"/>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Risk analysis #ing</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Fixed in slides</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t>063_pdr_09</a:t>
                      </a:r>
                      <a:endParaRPr sz="1600"/>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I don’t understand the risk analysis, why are some of these things risks&gt; Losing cloud connectivity not really your risk.</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N/A</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t>063_pdr_10</a:t>
                      </a:r>
                      <a:endParaRPr sz="1600"/>
                    </a:p>
                  </a:txBody>
                  <a:tcPr marT="91425" marB="91425" marR="28575" marL="28575" anchor="b"/>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Have you done a throughput analysis to make sure you can process in real time, need to develop a model and requirement for this. </a:t>
                      </a:r>
                      <a:endParaRPr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Addressed</a:t>
                      </a:r>
                      <a:endParaRPr sz="1600" u="none" cap="none" strike="noStrike"/>
                    </a:p>
                  </a:txBody>
                  <a:tcPr marT="91425" marB="91425" marR="91425" marL="91425"/>
                </a:tc>
              </a:tr>
              <a:tr h="524950">
                <a:tc>
                  <a:txBody>
                    <a:bodyPr/>
                    <a:lstStyle/>
                    <a:p>
                      <a:pPr indent="0" lvl="0" marL="0" rtl="0" algn="l">
                        <a:lnSpc>
                          <a:spcPct val="115000"/>
                        </a:lnSpc>
                        <a:spcBef>
                          <a:spcPts val="0"/>
                        </a:spcBef>
                        <a:spcAft>
                          <a:spcPts val="0"/>
                        </a:spcAft>
                        <a:buNone/>
                      </a:pPr>
                      <a:r>
                        <a:rPr lang="en-US" sz="1600"/>
                        <a:t>063_pdr_11</a:t>
                      </a:r>
                      <a:endParaRPr sz="1600"/>
                    </a:p>
                  </a:txBody>
                  <a:tcPr marT="91425" marB="91425" marR="28575" marL="28575" anchor="b">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At CDR you need to define exactly how you captured and processed the image (</a:t>
                      </a:r>
                      <a:r>
                        <a:rPr lang="en-US" sz="1600">
                          <a:solidFill>
                            <a:schemeClr val="dk1"/>
                          </a:solidFill>
                        </a:rPr>
                        <a:t>including</a:t>
                      </a:r>
                      <a:r>
                        <a:rPr lang="en-US" sz="1600">
                          <a:solidFill>
                            <a:schemeClr val="dk1"/>
                          </a:solidFill>
                        </a:rPr>
                        <a:t> on camera and in your own code).</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en-US" sz="1600">
                          <a:solidFill>
                            <a:schemeClr val="dk1"/>
                          </a:solidFill>
                        </a:rPr>
                        <a:t>Addressed</a:t>
                      </a:r>
                      <a:endParaRPr sz="1600" u="none" cap="none" strike="noStrike"/>
                    </a:p>
                  </a:txBody>
                  <a:tcPr marT="91425" marB="91425" marR="91425" marL="91425">
                    <a:lnL cap="flat" cmpd="sng" w="9525">
                      <a:solidFill>
                        <a:srgbClr val="9E9E9E"/>
                      </a:solidFill>
                      <a:prstDash val="solid"/>
                      <a:round/>
                      <a:headEnd len="sm" w="sm" type="none"/>
                      <a:tailEnd len="sm" w="sm" type="none"/>
                    </a:lnL>
                  </a:tcPr>
                </a:tc>
              </a:tr>
              <a:tr h="524950">
                <a:tc>
                  <a:txBody>
                    <a:bodyPr/>
                    <a:lstStyle/>
                    <a:p>
                      <a:pPr indent="0" lvl="0" marL="0" rtl="0" algn="l">
                        <a:lnSpc>
                          <a:spcPct val="115000"/>
                        </a:lnSpc>
                        <a:spcBef>
                          <a:spcPts val="0"/>
                        </a:spcBef>
                        <a:spcAft>
                          <a:spcPts val="0"/>
                        </a:spcAft>
                        <a:buNone/>
                      </a:pPr>
                      <a:r>
                        <a:rPr lang="en-US" sz="1600"/>
                        <a:t>063_pdr_12</a:t>
                      </a:r>
                      <a:endParaRPr sz="1600"/>
                    </a:p>
                  </a:txBody>
                  <a:tcPr marT="91425" marB="91425" marR="28575" marL="28575" anchor="b">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How does machine learning work? How do you expect to incorporate it into your second semester project?</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Incorporated</a:t>
                      </a:r>
                      <a:r>
                        <a:rPr lang="en-US" sz="1600"/>
                        <a:t> in next MVP</a:t>
                      </a:r>
                      <a:endParaRPr sz="16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4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Summary</a:t>
            </a:r>
            <a:endParaRPr i="0" sz="3000" u="none" cap="none" strike="noStrike">
              <a:solidFill>
                <a:srgbClr val="0C234B"/>
              </a:solidFill>
              <a:latin typeface="Times New Roman"/>
              <a:ea typeface="Times New Roman"/>
              <a:cs typeface="Times New Roman"/>
              <a:sym typeface="Times New Roman"/>
            </a:endParaRPr>
          </a:p>
        </p:txBody>
      </p:sp>
      <p:sp>
        <p:nvSpPr>
          <p:cNvPr id="804" name="Google Shape;804;p41"/>
          <p:cNvSpPr txBox="1"/>
          <p:nvPr>
            <p:ph idx="1" type="body"/>
          </p:nvPr>
        </p:nvSpPr>
        <p:spPr>
          <a:xfrm>
            <a:off x="552686" y="1246951"/>
            <a:ext cx="8228100" cy="50277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MVP as-built configuration understood and captured</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MVP has been verified to a controlled process</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Steps to complete as-defined MVP understood and plans are made to overcome the obstacles</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Impact of MVP on the overall project is understood</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Next steps are understood:</a:t>
            </a:r>
            <a:endParaRPr sz="1600">
              <a:solidFill>
                <a:srgbClr val="434343"/>
              </a:solidFill>
              <a:latin typeface="Times New Roman"/>
              <a:ea typeface="Times New Roman"/>
              <a:cs typeface="Times New Roman"/>
              <a:sym typeface="Times New Roman"/>
            </a:endParaRPr>
          </a:p>
          <a:p>
            <a:pPr indent="-330200" lvl="1" marL="9144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Which requirements are verified</a:t>
            </a:r>
            <a:endParaRPr sz="1600">
              <a:solidFill>
                <a:srgbClr val="434343"/>
              </a:solidFill>
              <a:latin typeface="Times New Roman"/>
              <a:ea typeface="Times New Roman"/>
              <a:cs typeface="Times New Roman"/>
              <a:sym typeface="Times New Roman"/>
            </a:endParaRPr>
          </a:p>
          <a:p>
            <a:pPr indent="-330200" lvl="1" marL="914400" rtl="0" algn="l">
              <a:lnSpc>
                <a:spcPct val="115000"/>
              </a:lnSpc>
              <a:spcBef>
                <a:spcPts val="1600"/>
              </a:spcBef>
              <a:spcAft>
                <a:spcPts val="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Requirements have been decomposed for next delivery configuration</a:t>
            </a:r>
            <a:endParaRPr sz="1600">
              <a:solidFill>
                <a:srgbClr val="434343"/>
              </a:solidFill>
              <a:latin typeface="Times New Roman"/>
              <a:ea typeface="Times New Roman"/>
              <a:cs typeface="Times New Roman"/>
              <a:sym typeface="Times New Roman"/>
            </a:endParaRPr>
          </a:p>
          <a:p>
            <a:pPr indent="-330200" lvl="1" marL="914400" rtl="0" algn="l">
              <a:lnSpc>
                <a:spcPct val="115000"/>
              </a:lnSpc>
              <a:spcBef>
                <a:spcPts val="1600"/>
              </a:spcBef>
              <a:spcAft>
                <a:spcPts val="1600"/>
              </a:spcAft>
              <a:buClr>
                <a:srgbClr val="434343"/>
              </a:buClr>
              <a:buSzPts val="1600"/>
              <a:buFont typeface="Times New Roman"/>
              <a:buChar char="•"/>
            </a:pPr>
            <a:r>
              <a:rPr lang="en-US" sz="1600">
                <a:solidFill>
                  <a:srgbClr val="434343"/>
                </a:solidFill>
                <a:latin typeface="Times New Roman"/>
                <a:ea typeface="Times New Roman"/>
                <a:cs typeface="Times New Roman"/>
                <a:sym typeface="Times New Roman"/>
              </a:rPr>
              <a:t>Expected design for ISR understood and presented</a:t>
            </a:r>
            <a:endParaRPr sz="1600">
              <a:solidFill>
                <a:srgbClr val="434343"/>
              </a:solidFill>
              <a:latin typeface="Times New Roman"/>
              <a:ea typeface="Times New Roman"/>
              <a:cs typeface="Times New Roman"/>
              <a:sym typeface="Times New Roman"/>
            </a:endParaRPr>
          </a:p>
        </p:txBody>
      </p:sp>
      <p:sp>
        <p:nvSpPr>
          <p:cNvPr id="805" name="Google Shape;805;p4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806" name="Google Shape;806;p41"/>
          <p:cNvSpPr/>
          <p:nvPr/>
        </p:nvSpPr>
        <p:spPr>
          <a:xfrm>
            <a:off x="1254625" y="5990150"/>
            <a:ext cx="6650400" cy="5853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We have built and verified our CDR MVP SDNS,</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000000"/>
                </a:solidFill>
                <a:latin typeface="Times New Roman"/>
                <a:ea typeface="Times New Roman"/>
                <a:cs typeface="Times New Roman"/>
                <a:sym typeface="Times New Roman"/>
              </a:rPr>
              <a:t>and we are ready to build and verify our ISR MVP SDNS.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g790fa67899_2_212"/>
          <p:cNvSpPr txBox="1"/>
          <p:nvPr>
            <p:ph type="ctrTitle"/>
          </p:nvPr>
        </p:nvSpPr>
        <p:spPr>
          <a:xfrm>
            <a:off x="259200" y="930600"/>
            <a:ext cx="8625600" cy="3871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Critical Design Review</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Thank You</a:t>
            </a:r>
            <a:endParaRPr sz="30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g790fa67899_2_216"/>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600"/>
              <a:buNone/>
            </a:pPr>
            <a:r>
              <a:rPr lang="en-US">
                <a:latin typeface="Times New Roman"/>
                <a:ea typeface="Times New Roman"/>
                <a:cs typeface="Times New Roman"/>
                <a:sym typeface="Times New Roman"/>
              </a:rPr>
              <a:t>Backup slides</a:t>
            </a:r>
            <a:endParaRPr>
              <a:latin typeface="Times New Roman"/>
              <a:ea typeface="Times New Roman"/>
              <a:cs typeface="Times New Roman"/>
              <a:sym typeface="Times New Roman"/>
            </a:endParaRPr>
          </a:p>
        </p:txBody>
      </p:sp>
      <p:sp>
        <p:nvSpPr>
          <p:cNvPr id="818" name="Google Shape;818;g790fa67899_2_216"/>
          <p:cNvSpPr txBox="1"/>
          <p:nvPr>
            <p:ph idx="1" type="subTitle"/>
          </p:nvPr>
        </p:nvSpPr>
        <p:spPr>
          <a:xfrm>
            <a:off x="1371600" y="3886200"/>
            <a:ext cx="6400800" cy="1344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00"/>
              </a:spcBef>
              <a:spcAft>
                <a:spcPts val="0"/>
              </a:spcAft>
              <a:buSzPts val="20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g790fa67899_2_5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g6f9d8616e5_3_2"/>
          <p:cNvSpPr txBox="1"/>
          <p:nvPr>
            <p:ph idx="1" type="body"/>
          </p:nvPr>
        </p:nvSpPr>
        <p:spPr>
          <a:xfrm>
            <a:off x="554275" y="1817525"/>
            <a:ext cx="8228100" cy="47214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Font typeface="Times New Roman"/>
              <a:buChar char="•"/>
            </a:pPr>
            <a:r>
              <a:rPr lang="en-US">
                <a:latin typeface="Times New Roman"/>
                <a:ea typeface="Times New Roman"/>
                <a:cs typeface="Times New Roman"/>
                <a:sym typeface="Times New Roman"/>
              </a:rPr>
              <a:t>The Agile process places emphasis on delivering value to the customer as soon as possible in the form of a MVP.</a:t>
            </a:r>
            <a:endParaRPr>
              <a:latin typeface="Times New Roman"/>
              <a:ea typeface="Times New Roman"/>
              <a:cs typeface="Times New Roman"/>
              <a:sym typeface="Times New Roman"/>
            </a:endParaRPr>
          </a:p>
          <a:p>
            <a:pPr indent="-406400" lvl="0" marL="457200" rtl="0" algn="l">
              <a:lnSpc>
                <a:spcPct val="100000"/>
              </a:lnSpc>
              <a:spcBef>
                <a:spcPts val="0"/>
              </a:spcBef>
              <a:spcAft>
                <a:spcPts val="0"/>
              </a:spcAft>
              <a:buSzPts val="2800"/>
              <a:buFont typeface="Times New Roman"/>
              <a:buChar char="•"/>
            </a:pPr>
            <a:r>
              <a:rPr lang="en-US">
                <a:latin typeface="Times New Roman"/>
                <a:ea typeface="Times New Roman"/>
                <a:cs typeface="Times New Roman"/>
                <a:sym typeface="Times New Roman"/>
              </a:rPr>
              <a:t>System requirements relevant to the MVP were identified and decomposed into subsystem requirements.</a:t>
            </a:r>
            <a:endParaRPr>
              <a:latin typeface="Times New Roman"/>
              <a:ea typeface="Times New Roman"/>
              <a:cs typeface="Times New Roman"/>
              <a:sym typeface="Times New Roman"/>
            </a:endParaRPr>
          </a:p>
          <a:p>
            <a:pPr indent="-406400" lvl="0" marL="457200" rtl="0" algn="l">
              <a:lnSpc>
                <a:spcPct val="100000"/>
              </a:lnSpc>
              <a:spcBef>
                <a:spcPts val="0"/>
              </a:spcBef>
              <a:spcAft>
                <a:spcPts val="0"/>
              </a:spcAft>
              <a:buSzPts val="2800"/>
              <a:buFont typeface="Times New Roman"/>
              <a:buChar char="•"/>
            </a:pPr>
            <a:r>
              <a:rPr lang="en-US">
                <a:latin typeface="Times New Roman"/>
                <a:ea typeface="Times New Roman"/>
                <a:cs typeface="Times New Roman"/>
                <a:sym typeface="Times New Roman"/>
              </a:rPr>
              <a:t>Those were then further prioritized by what would be delivered by CDR for the MVP.</a:t>
            </a:r>
            <a:endParaRPr>
              <a:latin typeface="Times New Roman"/>
              <a:ea typeface="Times New Roman"/>
              <a:cs typeface="Times New Roman"/>
              <a:sym typeface="Times New Roman"/>
            </a:endParaRPr>
          </a:p>
        </p:txBody>
      </p:sp>
      <p:sp>
        <p:nvSpPr>
          <p:cNvPr id="831" name="Google Shape;831;g6f9d8616e5_3_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832" name="Google Shape;832;g6f9d8616e5_3_2"/>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833" name="Google Shape;833;g6f9d8616e5_3_2"/>
          <p:cNvSpPr/>
          <p:nvPr/>
        </p:nvSpPr>
        <p:spPr>
          <a:xfrm>
            <a:off x="1554893" y="6236200"/>
            <a:ext cx="6034200" cy="307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was defined using a portion of our system requirements.</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g6549972c11_0_64"/>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840" name="Google Shape;840;g6549972c11_0_6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841" name="Google Shape;841;g6549972c11_0_64"/>
          <p:cNvGraphicFramePr/>
          <p:nvPr/>
        </p:nvGraphicFramePr>
        <p:xfrm>
          <a:off x="941575" y="1790550"/>
          <a:ext cx="3000000" cy="3000000"/>
        </p:xfrm>
        <a:graphic>
          <a:graphicData uri="http://schemas.openxmlformats.org/drawingml/2006/table">
            <a:tbl>
              <a:tblPr>
                <a:noFill/>
                <a:tableStyleId>{2D50F822-8B55-41A2-9A20-080EF18757C7}</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1"/>
                            </a:ext>
                          </a:extLst>
                        </a:rPr>
                        <a:t>SR1.1</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2"/>
                            </a:ext>
                          </a:extLst>
                        </a:rPr>
                        <a:t>: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3"/>
                            </a:ext>
                          </a:extLst>
                        </a:rPr>
                        <a:t>The system shall capture images at a rate above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1.1.1: </a:t>
                      </a:r>
                      <a:r>
                        <a:rPr lang="en-US" sz="1400" u="none" cap="none" strike="noStrike">
                          <a:solidFill>
                            <a:schemeClr val="dk1"/>
                          </a:solidFill>
                          <a:latin typeface="Times New Roman"/>
                          <a:ea typeface="Times New Roman"/>
                          <a:cs typeface="Times New Roman"/>
                          <a:sym typeface="Times New Roman"/>
                        </a:rPr>
                        <a:t>The system shall capture RGB images at a resolution of at least 1280x720 pixels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1.1.2: </a:t>
                      </a:r>
                      <a:r>
                        <a:rPr lang="en-US" sz="1400" u="none" cap="none" strike="noStrike">
                          <a:solidFill>
                            <a:schemeClr val="dk1"/>
                          </a:solidFill>
                          <a:latin typeface="Times New Roman"/>
                          <a:ea typeface="Times New Roman"/>
                          <a:cs typeface="Times New Roman"/>
                          <a:sym typeface="Times New Roman"/>
                        </a:rPr>
                        <a:t>The system shall capture RGB images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1.1.3:</a:t>
                      </a:r>
                      <a:r>
                        <a:rPr lang="en-US" sz="1400" u="none" cap="none" strike="noStrike">
                          <a:solidFill>
                            <a:schemeClr val="dk1"/>
                          </a:solidFill>
                          <a:latin typeface="Times New Roman"/>
                          <a:ea typeface="Times New Roman"/>
                          <a:cs typeface="Times New Roman"/>
                          <a:sym typeface="Times New Roman"/>
                        </a:rPr>
                        <a:t> The system shall create a depth map at a resolution of at least 640x480 and at a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4"/>
                            </a:ext>
                          </a:extLst>
                        </a:rPr>
                        <a:t>1.1.4: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5"/>
                            </a:ext>
                          </a:extLst>
                        </a:rPr>
                        <a:t>The system shall be able to save the images and depth maps captured.</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g6f8061350e_0_4"/>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848" name="Google Shape;848;g6f8061350e_0_4"/>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849" name="Google Shape;849;g6f8061350e_0_4"/>
          <p:cNvGraphicFramePr/>
          <p:nvPr/>
        </p:nvGraphicFramePr>
        <p:xfrm>
          <a:off x="941575" y="1921525"/>
          <a:ext cx="3000000" cy="3000000"/>
        </p:xfrm>
        <a:graphic>
          <a:graphicData uri="http://schemas.openxmlformats.org/drawingml/2006/table">
            <a:tbl>
              <a:tblPr>
                <a:noFill/>
                <a:tableStyleId>{2D50F822-8B55-41A2-9A20-080EF18757C7}</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SR1.2</a:t>
                      </a:r>
                      <a:r>
                        <a:rPr lang="en-US" sz="1400" u="none" cap="none" strike="noStrike">
                          <a:solidFill>
                            <a:schemeClr val="dk1"/>
                          </a:solidFill>
                          <a:latin typeface="Times New Roman"/>
                          <a:ea typeface="Times New Roman"/>
                          <a:cs typeface="Times New Roman"/>
                          <a:sym typeface="Times New Roman"/>
                        </a:rPr>
                        <a:t>: The system shall perform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6"/>
                            </a:ext>
                          </a:extLst>
                        </a:rPr>
                        <a:t>steady-state processing at rate above 16 </a:t>
                      </a:r>
                      <a:r>
                        <a:rPr lang="en-US" sz="1400" u="none" cap="none" strike="noStrike">
                          <a:solidFill>
                            <a:schemeClr val="dk1"/>
                          </a:solidFill>
                          <a:latin typeface="Times New Roman"/>
                          <a:ea typeface="Times New Roman"/>
                          <a:cs typeface="Times New Roman"/>
                          <a:sym typeface="Times New Roman"/>
                        </a:rPr>
                        <a:t>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1.2.1: </a:t>
                      </a:r>
                      <a:r>
                        <a:rPr lang="en-US" sz="1400" u="none" cap="none" strike="noStrike">
                          <a:solidFill>
                            <a:schemeClr val="dk1"/>
                          </a:solidFill>
                          <a:latin typeface="Times New Roman"/>
                          <a:ea typeface="Times New Roman"/>
                          <a:cs typeface="Times New Roman"/>
                          <a:sym typeface="Times New Roman"/>
                        </a:rPr>
                        <a:t>The system shall perform the motion detection algorithm at rate of at least 16 FPS.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789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7"/>
                            </a:ext>
                          </a:extLst>
                        </a:rPr>
                        <a:t>1.2.2: </a:t>
                      </a:r>
                      <a:r>
                        <a:rPr lang="en-US" sz="1400" u="none" cap="none" strike="noStrike">
                          <a:solidFill>
                            <a:schemeClr val="dk1"/>
                          </a:solidFill>
                          <a:latin typeface="Times New Roman"/>
                          <a:ea typeface="Times New Roman"/>
                          <a:cs typeface="Times New Roman"/>
                          <a:sym typeface="Times New Roman"/>
                        </a:rPr>
                        <a:t>The system shall perform the seizure detection algorithm at rate of at least 16 FPS.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8"/>
                            </a:ext>
                          </a:extLst>
                        </a:rPr>
                        <a:t>1.2.3: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9"/>
                            </a:ext>
                          </a:extLst>
                        </a:rPr>
                        <a:t>The system shall use a Raspberry Pi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0"/>
                            </a:ext>
                          </a:extLst>
                        </a:rPr>
                        <a:t>and optional Neural Compute Sticks</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1"/>
                            </a:ext>
                          </a:extLst>
                        </a:rPr>
                        <a:t> to analyze data from the Image Capture subsystem to detect a seizure</a:t>
                      </a:r>
                      <a:r>
                        <a:rPr lang="en-US" sz="1400" u="none" cap="none" strike="noStrike">
                          <a:solidFill>
                            <a:schemeClr val="dk1"/>
                          </a:solidFill>
                          <a:latin typeface="Times New Roman"/>
                          <a:ea typeface="Times New Roman"/>
                          <a:cs typeface="Times New Roman"/>
                          <a:sym typeface="Times New Roman"/>
                        </a:rPr>
                        <a: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50" name="Google Shape;850;g6f8061350e_0_4"/>
          <p:cNvSpPr/>
          <p:nvPr/>
        </p:nvSpPr>
        <p:spPr>
          <a:xfrm>
            <a:off x="1543975" y="60437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focus on detecting motion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in a video and using that as training data.</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g6f9d8616e5_0_7"/>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857" name="Google Shape;857;g6f9d8616e5_0_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858" name="Google Shape;858;g6f9d8616e5_0_7"/>
          <p:cNvGraphicFramePr/>
          <p:nvPr/>
        </p:nvGraphicFramePr>
        <p:xfrm>
          <a:off x="941575" y="1921525"/>
          <a:ext cx="3000000" cy="3000000"/>
        </p:xfrm>
        <a:graphic>
          <a:graphicData uri="http://schemas.openxmlformats.org/drawingml/2006/table">
            <a:tbl>
              <a:tblPr>
                <a:noFill/>
                <a:tableStyleId>{2D50F822-8B55-41A2-9A20-080EF18757C7}</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SR1.3</a:t>
                      </a:r>
                      <a:r>
                        <a:rPr lang="en-US" sz="1400" u="none" cap="none" strike="noStrike">
                          <a:solidFill>
                            <a:schemeClr val="dk1"/>
                          </a:solidFill>
                          <a:latin typeface="Times New Roman"/>
                          <a:ea typeface="Times New Roman"/>
                          <a:cs typeface="Times New Roman"/>
                          <a:sym typeface="Times New Roman"/>
                        </a:rPr>
                        <a:t>: The system shall detect a seizure with at least 90 percent accuracy.</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1.3.1: </a:t>
                      </a:r>
                      <a:r>
                        <a:rPr lang="en-US" sz="1400" u="none" cap="none" strike="noStrike">
                          <a:solidFill>
                            <a:schemeClr val="dk1"/>
                          </a:solidFill>
                          <a:latin typeface="Times New Roman"/>
                          <a:ea typeface="Times New Roman"/>
                          <a:cs typeface="Times New Roman"/>
                          <a:sym typeface="Times New Roman"/>
                        </a:rPr>
                        <a:t>The system shall detect motion on data from the Image Capture subsystem.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1.3.2: </a:t>
                      </a:r>
                      <a:r>
                        <a:rPr lang="en-US" sz="1400" u="none" cap="none" strike="noStrike">
                          <a:solidFill>
                            <a:schemeClr val="dk1"/>
                          </a:solidFill>
                          <a:latin typeface="Times New Roman"/>
                          <a:ea typeface="Times New Roman"/>
                          <a:cs typeface="Times New Roman"/>
                          <a:sym typeface="Times New Roman"/>
                        </a:rPr>
                        <a:t>The system shall detect motion through a bedsheet.</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7898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sng" cap="none" strike="noStrike">
                          <a:solidFill>
                            <a:schemeClr val="dk1"/>
                          </a:solidFill>
                          <a:latin typeface="Times New Roman"/>
                          <a:ea typeface="Times New Roman"/>
                          <a:cs typeface="Times New Roman"/>
                          <a:sym typeface="Times New Roman"/>
                        </a:rPr>
                        <a:t>1.3.3: </a:t>
                      </a:r>
                      <a:r>
                        <a:rPr lang="en-US" sz="1400" u="none" cap="none" strike="noStrike">
                          <a:solidFill>
                            <a:schemeClr val="dk1"/>
                          </a:solidFill>
                          <a:latin typeface="Times New Roman"/>
                          <a:ea typeface="Times New Roman"/>
                          <a:cs typeface="Times New Roman"/>
                          <a:sym typeface="Times New Roman"/>
                        </a:rPr>
                        <a:t>The system shall detect a seizure on data from the Image Capture subsystem. </a:t>
                      </a:r>
                      <a:endParaRPr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59" name="Google Shape;859;g6f9d8616e5_0_7"/>
          <p:cNvSpPr/>
          <p:nvPr/>
        </p:nvSpPr>
        <p:spPr>
          <a:xfrm>
            <a:off x="1543975" y="60437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focus on detecting motion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in a video and using that as training data.</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g6f8061350e_0_13"/>
          <p:cNvSpPr txBox="1"/>
          <p:nvPr>
            <p:ph type="title"/>
          </p:nvPr>
        </p:nvSpPr>
        <p:spPr>
          <a:xfrm>
            <a:off x="614600" y="619225"/>
            <a:ext cx="8229600" cy="130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System Architecture and Requirements Prioritization</a:t>
            </a:r>
            <a:endParaRPr>
              <a:latin typeface="Times New Roman"/>
              <a:ea typeface="Times New Roman"/>
              <a:cs typeface="Times New Roman"/>
              <a:sym typeface="Times New Roman"/>
            </a:endParaRPr>
          </a:p>
        </p:txBody>
      </p:sp>
      <p:sp>
        <p:nvSpPr>
          <p:cNvPr id="866" name="Google Shape;866;g6f8061350e_0_1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867" name="Google Shape;867;g6f8061350e_0_13"/>
          <p:cNvGraphicFramePr/>
          <p:nvPr/>
        </p:nvGraphicFramePr>
        <p:xfrm>
          <a:off x="952500" y="1921525"/>
          <a:ext cx="3000000" cy="3000000"/>
        </p:xfrm>
        <a:graphic>
          <a:graphicData uri="http://schemas.openxmlformats.org/drawingml/2006/table">
            <a:tbl>
              <a:tblPr>
                <a:noFill/>
                <a:tableStyleId>{2D50F822-8B55-41A2-9A20-080EF18757C7}</a:tableStyleId>
              </a:tblPr>
              <a:tblGrid>
                <a:gridCol w="2368750"/>
                <a:gridCol w="2677650"/>
                <a:gridCol w="1088425"/>
                <a:gridCol w="110417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Subsystem</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2"/>
                            </a:ext>
                          </a:extLst>
                        </a:rPr>
                        <a:t>SR1.4</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3"/>
                            </a:ext>
                          </a:extLst>
                        </a:rPr>
                        <a:t>: </a:t>
                      </a:r>
                      <a:r>
                        <a:rPr lang="en-US" sz="1400" u="none" cap="none" strike="noStrike">
                          <a:solidFill>
                            <a:schemeClr val="dk1"/>
                          </a:solidFill>
                          <a:latin typeface="Times New Roman"/>
                          <a:ea typeface="Times New Roman"/>
                          <a:cs typeface="Times New Roman"/>
                          <a:sym typeface="Times New Roman"/>
                        </a:rPr>
                        <a:t>The system shall operate independently from the presence of visible light,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1.4.1: </a:t>
                      </a:r>
                      <a:r>
                        <a:rPr lang="en-US" sz="1400" u="none" cap="none" strike="noStrike">
                          <a:solidFill>
                            <a:schemeClr val="dk1"/>
                          </a:solidFill>
                          <a:latin typeface="Times New Roman"/>
                          <a:ea typeface="Times New Roman"/>
                          <a:cs typeface="Times New Roman"/>
                          <a:sym typeface="Times New Roman"/>
                        </a:rPr>
                        <a:t>The Image Capture subsystem shall be able to gather relevant data in low light conditions.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1.4.2: </a:t>
                      </a:r>
                      <a:r>
                        <a:rPr lang="en-US" sz="1400" u="none" cap="none" strike="noStrike">
                          <a:solidFill>
                            <a:schemeClr val="dk1"/>
                          </a:solidFill>
                          <a:latin typeface="Times New Roman"/>
                          <a:ea typeface="Times New Roman"/>
                          <a:cs typeface="Times New Roman"/>
                          <a:sym typeface="Times New Roman"/>
                        </a:rPr>
                        <a:t>The Image Capture  subsystem shall operate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Capture</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highlight>
                            <a:srgbClr val="FFFF00"/>
                          </a:highlight>
                          <a:latin typeface="Times New Roman"/>
                          <a:ea typeface="Times New Roman"/>
                          <a:cs typeface="Times New Roman"/>
                          <a:sym typeface="Times New Roman"/>
                        </a:rPr>
                        <a:t>Yellow </a:t>
                      </a:r>
                      <a:r>
                        <a:rPr lang="en-US" sz="1400" u="none" cap="none" strike="noStrike">
                          <a:solidFill>
                            <a:schemeClr val="dk1"/>
                          </a:solidFill>
                          <a:latin typeface="Times New Roman"/>
                          <a:ea typeface="Times New Roman"/>
                          <a:cs typeface="Times New Roman"/>
                          <a:sym typeface="Times New Roman"/>
                        </a:rPr>
                        <a:t>= Part of MVP</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rPr>
                        <a:t>1.4.3: </a:t>
                      </a:r>
                      <a:r>
                        <a:rPr lang="en-US" sz="1400" u="none" cap="none" strike="noStrike">
                          <a:solidFill>
                            <a:schemeClr val="dk1"/>
                          </a:solidFill>
                          <a:latin typeface="Times New Roman"/>
                          <a:ea typeface="Times New Roman"/>
                          <a:cs typeface="Times New Roman"/>
                          <a:sym typeface="Times New Roman"/>
                        </a:rPr>
                        <a:t>The Image Analysis  subsystem shall operate in room-ambient conditions</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Image Analysis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68" name="Google Shape;868;g6f8061350e_0_13"/>
          <p:cNvSpPr/>
          <p:nvPr/>
        </p:nvSpPr>
        <p:spPr>
          <a:xfrm>
            <a:off x="1554900" y="6034300"/>
            <a:ext cx="6034200" cy="5058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The MVP will be able to operate in the same conditions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as the final product.</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2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C234B"/>
              </a:buClr>
              <a:buSzPts val="3200"/>
              <a:buFont typeface="Verdana"/>
              <a:buNone/>
            </a:pPr>
            <a:r>
              <a:rPr lang="en-US">
                <a:latin typeface="Times New Roman"/>
                <a:ea typeface="Times New Roman"/>
                <a:cs typeface="Times New Roman"/>
                <a:sym typeface="Times New Roman"/>
              </a:rPr>
              <a:t>MVP Definition</a:t>
            </a:r>
            <a:endParaRPr>
              <a:latin typeface="Times New Roman"/>
              <a:ea typeface="Times New Roman"/>
              <a:cs typeface="Times New Roman"/>
              <a:sym typeface="Times New Roman"/>
            </a:endParaRPr>
          </a:p>
        </p:txBody>
      </p:sp>
      <p:sp>
        <p:nvSpPr>
          <p:cNvPr id="874" name="Google Shape;874;p23"/>
          <p:cNvSpPr txBox="1"/>
          <p:nvPr>
            <p:ph idx="1" type="body"/>
          </p:nvPr>
        </p:nvSpPr>
        <p:spPr>
          <a:xfrm>
            <a:off x="553423" y="1188217"/>
            <a:ext cx="8228100" cy="5027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560"/>
              </a:spcBef>
              <a:spcAft>
                <a:spcPts val="0"/>
              </a:spcAft>
              <a:buClr>
                <a:srgbClr val="AB0520"/>
              </a:buClr>
              <a:buSzPts val="2800"/>
              <a:buFont typeface="Times New Roman"/>
              <a:buChar char="•"/>
            </a:pPr>
            <a:r>
              <a:rPr lang="en-US" sz="2400">
                <a:latin typeface="Times New Roman"/>
                <a:ea typeface="Times New Roman"/>
                <a:cs typeface="Times New Roman"/>
                <a:sym typeface="Times New Roman"/>
              </a:rPr>
              <a:t>MVP was defined based on the risk of gathering as much real clinical data</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457200" marR="0" rtl="0" algn="l">
              <a:lnSpc>
                <a:spcPct val="100000"/>
              </a:lnSpc>
              <a:spcBef>
                <a:spcPts val="560"/>
              </a:spcBef>
              <a:spcAft>
                <a:spcPts val="0"/>
              </a:spcAft>
              <a:buSzPts val="2800"/>
              <a:buNone/>
            </a:pPr>
            <a:r>
              <a:t/>
            </a:r>
            <a:endParaRPr sz="2400">
              <a:latin typeface="Times New Roman"/>
              <a:ea typeface="Times New Roman"/>
              <a:cs typeface="Times New Roman"/>
              <a:sym typeface="Times New Roman"/>
            </a:endParaRPr>
          </a:p>
          <a:p>
            <a:pPr indent="0" lvl="0" marL="914400" marR="0" rtl="0" algn="l">
              <a:lnSpc>
                <a:spcPct val="100000"/>
              </a:lnSpc>
              <a:spcBef>
                <a:spcPts val="560"/>
              </a:spcBef>
              <a:spcAft>
                <a:spcPts val="0"/>
              </a:spcAft>
              <a:buSzPts val="2800"/>
              <a:buNone/>
            </a:pPr>
            <a:r>
              <a:t/>
            </a:r>
            <a:endParaRPr>
              <a:latin typeface="Times New Roman"/>
              <a:ea typeface="Times New Roman"/>
              <a:cs typeface="Times New Roman"/>
              <a:sym typeface="Times New Roman"/>
            </a:endParaRPr>
          </a:p>
          <a:p>
            <a:pPr indent="-381000" lvl="1" marL="914400" marR="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These </a:t>
            </a:r>
            <a:r>
              <a:rPr lang="en-US">
                <a:latin typeface="Times New Roman"/>
                <a:ea typeface="Times New Roman"/>
                <a:cs typeface="Times New Roman"/>
                <a:sym typeface="Times New Roman"/>
              </a:rPr>
              <a:t>system  </a:t>
            </a:r>
            <a:r>
              <a:rPr lang="en-US" sz="2400">
                <a:latin typeface="Times New Roman"/>
                <a:ea typeface="Times New Roman"/>
                <a:cs typeface="Times New Roman"/>
                <a:sym typeface="Times New Roman"/>
              </a:rPr>
              <a:t>define what the minimum viable product shall be because it will allow us to use a depth camera (1.1) to</a:t>
            </a:r>
            <a:r>
              <a:rPr lang="en-US">
                <a:latin typeface="Times New Roman"/>
                <a:ea typeface="Times New Roman"/>
                <a:cs typeface="Times New Roman"/>
                <a:sym typeface="Times New Roman"/>
              </a:rPr>
              <a:t> gather and process training data (</a:t>
            </a:r>
            <a:r>
              <a:rPr lang="en-US">
                <a:latin typeface="Times New Roman"/>
                <a:ea typeface="Times New Roman"/>
                <a:cs typeface="Times New Roman"/>
                <a:sym typeface="Times New Roman"/>
                <a:extLst>
                  <a:ext uri="http://customooxmlschemas.google.com/">
                    <go:slidesCustomData xmlns:go="http://customooxmlschemas.google.com/" textRoundtripDataId="24"/>
                  </a:ext>
                </a:extLst>
              </a:rPr>
              <a:t>1.2, 1.3)</a:t>
            </a:r>
            <a:r>
              <a:rPr lang="en-US">
                <a:latin typeface="Times New Roman"/>
                <a:ea typeface="Times New Roman"/>
                <a:cs typeface="Times New Roman"/>
                <a:sym typeface="Times New Roman"/>
              </a:rPr>
              <a:t> while operating under dark or illuminated conditions at room-ambient conditions (1.4) </a:t>
            </a:r>
            <a:endParaRPr>
              <a:latin typeface="Times New Roman"/>
              <a:ea typeface="Times New Roman"/>
              <a:cs typeface="Times New Roman"/>
              <a:sym typeface="Times New Roman"/>
            </a:endParaRPr>
          </a:p>
          <a:p>
            <a:pPr indent="0" lvl="0" marL="0" marR="0" rtl="0" algn="l">
              <a:lnSpc>
                <a:spcPct val="100000"/>
              </a:lnSpc>
              <a:spcBef>
                <a:spcPts val="560"/>
              </a:spcBef>
              <a:spcAft>
                <a:spcPts val="0"/>
              </a:spcAft>
              <a:buSzPts val="2800"/>
              <a:buNone/>
            </a:pPr>
            <a:r>
              <a:rPr lang="en-US" sz="1800">
                <a:latin typeface="Times New Roman"/>
                <a:ea typeface="Times New Roman"/>
                <a:cs typeface="Times New Roman"/>
                <a:sym typeface="Times New Roman"/>
              </a:rPr>
              <a:t>(</a:t>
            </a:r>
            <a:r>
              <a:rPr lang="en-US" sz="1800">
                <a:highlight>
                  <a:srgbClr val="FFFF00"/>
                </a:highlight>
                <a:latin typeface="Times New Roman"/>
                <a:ea typeface="Times New Roman"/>
                <a:cs typeface="Times New Roman"/>
                <a:sym typeface="Times New Roman"/>
              </a:rPr>
              <a:t>Yellow</a:t>
            </a:r>
            <a:r>
              <a:rPr lang="en-US" sz="1800">
                <a:latin typeface="Times New Roman"/>
                <a:ea typeface="Times New Roman"/>
                <a:cs typeface="Times New Roman"/>
                <a:sym typeface="Times New Roman"/>
              </a:rPr>
              <a:t> = Fully applies to MVP)</a:t>
            </a:r>
            <a:endParaRPr sz="1800">
              <a:latin typeface="Times New Roman"/>
              <a:ea typeface="Times New Roman"/>
              <a:cs typeface="Times New Roman"/>
              <a:sym typeface="Times New Roman"/>
            </a:endParaRPr>
          </a:p>
        </p:txBody>
      </p:sp>
      <p:sp>
        <p:nvSpPr>
          <p:cNvPr id="875" name="Google Shape;875;p2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aphicFrame>
        <p:nvGraphicFramePr>
          <p:cNvPr id="876" name="Google Shape;876;p23"/>
          <p:cNvGraphicFramePr/>
          <p:nvPr/>
        </p:nvGraphicFramePr>
        <p:xfrm>
          <a:off x="941575" y="2136350"/>
          <a:ext cx="3000000" cy="3000000"/>
        </p:xfrm>
        <a:graphic>
          <a:graphicData uri="http://schemas.openxmlformats.org/drawingml/2006/table">
            <a:tbl>
              <a:tblPr>
                <a:noFill/>
                <a:tableStyleId>{2D50F822-8B55-41A2-9A20-080EF18757C7}</a:tableStyleId>
              </a:tblPr>
              <a:tblGrid>
                <a:gridCol w="1510800"/>
                <a:gridCol w="5728200"/>
              </a:tblGrid>
              <a:tr h="375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1.1</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The system shall capture images at a rate above 16 fps.</a:t>
                      </a:r>
                      <a:endParaRPr sz="1400" u="none" cap="none" strike="noStrike">
                        <a:highlight>
                          <a:srgbClr val="FFFF00"/>
                        </a:highlight>
                      </a:endParaRPr>
                    </a:p>
                  </a:txBody>
                  <a:tcPr marT="91425" marB="91425" marR="91425" marL="91425"/>
                </a:tc>
              </a:tr>
              <a:tr h="5764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1.2</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perform steady-state processing at rate above 16 fps.</a:t>
                      </a:r>
                      <a:endParaRPr sz="1400" u="none" cap="none" strike="noStrike"/>
                    </a:p>
                  </a:txBody>
                  <a:tcPr marT="91425" marB="91425" marR="91425" marL="91425"/>
                </a:tc>
              </a:tr>
              <a:tr h="5474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1.3</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 system shall detect  a seizure with at least 90 percent accuracy</a:t>
                      </a:r>
                      <a:endParaRPr sz="1400" u="none" cap="none" strike="noStrike"/>
                    </a:p>
                  </a:txBody>
                  <a:tcPr marT="91425" marB="91425" marR="91425" marL="91425"/>
                </a:tc>
              </a:tr>
              <a:tr h="721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1.4</a:t>
                      </a:r>
                      <a:endParaRPr sz="1400" u="none" cap="none" strike="noStrike">
                        <a:latin typeface="Times New Roman"/>
                        <a:ea typeface="Times New Roman"/>
                        <a:cs typeface="Times New Roman"/>
                        <a:sym typeface="Times New Roman"/>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highlight>
                            <a:srgbClr val="FFFF00"/>
                          </a:highlight>
                        </a:rPr>
                        <a:t>The system shall operate independently from the presence of visible light, in room-ambient conditions.</a:t>
                      </a:r>
                      <a:endParaRPr sz="1400" u="none" cap="none" strike="noStrike">
                        <a:highlight>
                          <a:srgbClr val="FFFF00"/>
                        </a:highlight>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6be47b8d3c_0_38"/>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a:t>‹#›</a:t>
            </a:fld>
            <a:endParaRPr/>
          </a:p>
        </p:txBody>
      </p:sp>
      <p:sp>
        <p:nvSpPr>
          <p:cNvPr id="148" name="Google Shape;148;g6be47b8d3c_0_38"/>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3200"/>
              <a:buNone/>
            </a:pPr>
            <a:r>
              <a:rPr lang="en-US" sz="3000">
                <a:latin typeface="Times New Roman"/>
                <a:ea typeface="Times New Roman"/>
                <a:cs typeface="Times New Roman"/>
                <a:sym typeface="Times New Roman"/>
              </a:rPr>
              <a:t>PDR Action Items</a:t>
            </a:r>
            <a:endParaRPr i="0" sz="3000" u="none" cap="none" strike="noStrike">
              <a:solidFill>
                <a:srgbClr val="0C234B"/>
              </a:solidFill>
              <a:latin typeface="Times New Roman"/>
              <a:ea typeface="Times New Roman"/>
              <a:cs typeface="Times New Roman"/>
              <a:sym typeface="Times New Roman"/>
            </a:endParaRPr>
          </a:p>
        </p:txBody>
      </p:sp>
      <p:graphicFrame>
        <p:nvGraphicFramePr>
          <p:cNvPr id="149" name="Google Shape;149;g6be47b8d3c_0_38"/>
          <p:cNvGraphicFramePr/>
          <p:nvPr/>
        </p:nvGraphicFramePr>
        <p:xfrm>
          <a:off x="175025" y="1529275"/>
          <a:ext cx="3000000" cy="3000000"/>
        </p:xfrm>
        <a:graphic>
          <a:graphicData uri="http://schemas.openxmlformats.org/drawingml/2006/table">
            <a:tbl>
              <a:tblPr>
                <a:noFill/>
                <a:tableStyleId>{09794419-3033-4056-B79E-1EF9F08566FA}</a:tableStyleId>
              </a:tblPr>
              <a:tblGrid>
                <a:gridCol w="2924025"/>
                <a:gridCol w="3827475"/>
                <a:gridCol w="20205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Action item number</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Description</a:t>
                      </a:r>
                      <a:endParaRPr sz="16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DBBE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Status</a:t>
                      </a:r>
                      <a:endParaRPr sz="16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DBBE0"/>
                    </a:solidFill>
                  </a:tcPr>
                </a:tc>
              </a:tr>
              <a:tr h="381000">
                <a:tc>
                  <a:txBody>
                    <a:bodyPr/>
                    <a:lstStyle/>
                    <a:p>
                      <a:pPr indent="0" lvl="0" marL="0" rtl="0" algn="l">
                        <a:lnSpc>
                          <a:spcPct val="115000"/>
                        </a:lnSpc>
                        <a:spcBef>
                          <a:spcPts val="0"/>
                        </a:spcBef>
                        <a:spcAft>
                          <a:spcPts val="0"/>
                        </a:spcAft>
                        <a:buNone/>
                      </a:pPr>
                      <a:r>
                        <a:rPr lang="en-US" sz="1600"/>
                        <a:t>063_pdr_13</a:t>
                      </a:r>
                      <a:endParaRPr sz="1600"/>
                    </a:p>
                  </a:txBody>
                  <a:tcPr marT="91425" marB="91425"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dk1"/>
                          </a:solidFill>
                        </a:rPr>
                        <a:t>Algorithms seem very high level at this point, I would be concerned if you have not started to write code yet.</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en-US" sz="1600">
                          <a:solidFill>
                            <a:schemeClr val="dk1"/>
                          </a:solidFill>
                        </a:rPr>
                        <a:t>N/A</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600"/>
                        <a:t>063_pdr_14</a:t>
                      </a:r>
                      <a:endParaRPr sz="1600"/>
                    </a:p>
                  </a:txBody>
                  <a:tcPr marT="91425" marB="91425"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How do you get 16 fps and the 30 second definition --&gt; need to explain and capture that logic/rationale</a:t>
                      </a:r>
                      <a:endParaRPr sz="1600"/>
                    </a:p>
                  </a:txBody>
                  <a:tcPr marT="91425" marB="91425"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a:t>Frequency observed of seizure</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600"/>
                        <a:t>063_pdr_15</a:t>
                      </a:r>
                      <a:endParaRPr sz="1600"/>
                    </a:p>
                  </a:txBody>
                  <a:tcPr marT="91425" marB="91425"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Don’t read </a:t>
                      </a:r>
                      <a:r>
                        <a:rPr lang="en-US" sz="1600"/>
                        <a:t>requirement</a:t>
                      </a:r>
                      <a:r>
                        <a:rPr lang="en-US" sz="1600"/>
                        <a:t> charts</a:t>
                      </a:r>
                      <a:endParaRPr sz="1600"/>
                    </a:p>
                  </a:txBody>
                  <a:tcPr marT="91425" marB="91425"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600"/>
                        <a:t>N/A</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US" sz="1600"/>
                        <a:t>063_pdr_16</a:t>
                      </a:r>
                      <a:endParaRPr sz="1600"/>
                    </a:p>
                  </a:txBody>
                  <a:tcPr marT="91425" marB="91425"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t>How dependent are you on the 1.5 m distance, the mount not described in the system, need this if you are distance dependent, else how do you remove (calibrate) the distance of the system out of the algorithm?</a:t>
                      </a:r>
                      <a:endParaRPr sz="1600"/>
                    </a:p>
                  </a:txBody>
                  <a:tcPr marT="91425" marB="91425"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600"/>
                        <a:t>The distance figure is 100% optimal, but will work in a range</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 name="Google Shape;150;g6be47b8d3c_0_38"/>
          <p:cNvSpPr/>
          <p:nvPr/>
        </p:nvSpPr>
        <p:spPr>
          <a:xfrm>
            <a:off x="1390975" y="6282575"/>
            <a:ext cx="6444300" cy="3069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We have closed out all PDR action items.</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27"/>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882" name="Google Shape;882;p2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883" name="Google Shape;883;p27"/>
          <p:cNvSpPr txBox="1"/>
          <p:nvPr/>
        </p:nvSpPr>
        <p:spPr>
          <a:xfrm>
            <a:off x="250800" y="1483050"/>
            <a:ext cx="4210500" cy="42675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IR Stereo Camera can capture a depth map at a rate up to 90 fps with a resolution up to 1280x720.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The depth can be analyzed in a sliding time window of 10 seconds where the RMS can be calculated as the window slides every second.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In the same time window, a Fourier Analysis can be done to analyze data in a spectral domain.</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b="0" i="0" lang="en-US" sz="1800" u="none" cap="none" strike="noStrike">
                <a:solidFill>
                  <a:srgbClr val="000000"/>
                </a:solidFill>
                <a:latin typeface="Times New Roman"/>
                <a:ea typeface="Times New Roman"/>
                <a:cs typeface="Times New Roman"/>
                <a:sym typeface="Times New Roman"/>
              </a:rPr>
              <a:t>This protects the privacy of the patient, as the depth map and the frequency data does not contain any private recognizable information about the patient.</a:t>
            </a:r>
            <a:endParaRPr b="0" i="0" sz="1800" u="none" cap="none" strike="noStrike">
              <a:solidFill>
                <a:srgbClr val="000000"/>
              </a:solidFill>
              <a:latin typeface="Times New Roman"/>
              <a:ea typeface="Times New Roman"/>
              <a:cs typeface="Times New Roman"/>
              <a:sym typeface="Times New Roman"/>
            </a:endParaRPr>
          </a:p>
        </p:txBody>
      </p:sp>
      <p:pic>
        <p:nvPicPr>
          <p:cNvPr id="884" name="Google Shape;884;p27"/>
          <p:cNvPicPr preferRelativeResize="0"/>
          <p:nvPr/>
        </p:nvPicPr>
        <p:blipFill rotWithShape="1">
          <a:blip r:embed="rId3">
            <a:alphaModFix/>
          </a:blip>
          <a:srcRect b="0" l="0" r="0" t="0"/>
          <a:stretch/>
        </p:blipFill>
        <p:spPr>
          <a:xfrm>
            <a:off x="5132504" y="1529268"/>
            <a:ext cx="3649776" cy="4267605"/>
          </a:xfrm>
          <a:prstGeom prst="rect">
            <a:avLst/>
          </a:prstGeom>
          <a:noFill/>
          <a:ln>
            <a:noFill/>
          </a:ln>
        </p:spPr>
      </p:pic>
      <p:sp>
        <p:nvSpPr>
          <p:cNvPr id="885" name="Google Shape;885;p27"/>
          <p:cNvSpPr/>
          <p:nvPr/>
        </p:nvSpPr>
        <p:spPr>
          <a:xfrm>
            <a:off x="1554900" y="60780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Frequency analysis is a method that protects the patient and increases our chances of obtaining high detection accuracy.</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g65572dbb7a_1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891" name="Google Shape;891;g65572dbb7a_1_0"/>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pic>
        <p:nvPicPr>
          <p:cNvPr id="892" name="Google Shape;892;g65572dbb7a_1_0"/>
          <p:cNvPicPr preferRelativeResize="0"/>
          <p:nvPr/>
        </p:nvPicPr>
        <p:blipFill rotWithShape="1">
          <a:blip r:embed="rId3">
            <a:alphaModFix/>
          </a:blip>
          <a:srcRect b="0" l="0" r="0" t="0"/>
          <a:stretch/>
        </p:blipFill>
        <p:spPr>
          <a:xfrm>
            <a:off x="1367063" y="2509924"/>
            <a:ext cx="6600825" cy="3181349"/>
          </a:xfrm>
          <a:prstGeom prst="rect">
            <a:avLst/>
          </a:prstGeom>
          <a:noFill/>
          <a:ln>
            <a:noFill/>
          </a:ln>
        </p:spPr>
      </p:pic>
      <p:sp>
        <p:nvSpPr>
          <p:cNvPr id="893" name="Google Shape;893;g65572dbb7a_1_0"/>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Overall operation of the final system is based on three main stages.</a:t>
            </a:r>
            <a:endParaRPr b="1" i="0" sz="1400" u="none" cap="none" strike="noStrike">
              <a:solidFill>
                <a:srgbClr val="000000"/>
              </a:solidFill>
              <a:latin typeface="Times New Roman"/>
              <a:ea typeface="Times New Roman"/>
              <a:cs typeface="Times New Roman"/>
              <a:sym typeface="Times New Roman"/>
            </a:endParaRPr>
          </a:p>
        </p:txBody>
      </p:sp>
      <p:sp>
        <p:nvSpPr>
          <p:cNvPr id="894" name="Google Shape;894;g65572dbb7a_1_0"/>
          <p:cNvSpPr txBox="1"/>
          <p:nvPr/>
        </p:nvSpPr>
        <p:spPr>
          <a:xfrm>
            <a:off x="552675" y="146285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Final SDNS</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pic>
        <p:nvPicPr>
          <p:cNvPr id="899" name="Google Shape;899;g65572dbb7a_1_26"/>
          <p:cNvPicPr preferRelativeResize="0"/>
          <p:nvPr/>
        </p:nvPicPr>
        <p:blipFill rotWithShape="1">
          <a:blip r:embed="rId3">
            <a:alphaModFix/>
          </a:blip>
          <a:srcRect b="0" l="0" r="0" t="0"/>
          <a:stretch/>
        </p:blipFill>
        <p:spPr>
          <a:xfrm>
            <a:off x="1335100" y="1180375"/>
            <a:ext cx="6624874" cy="4579100"/>
          </a:xfrm>
          <a:prstGeom prst="rect">
            <a:avLst/>
          </a:prstGeom>
          <a:noFill/>
          <a:ln>
            <a:noFill/>
          </a:ln>
        </p:spPr>
      </p:pic>
      <p:sp>
        <p:nvSpPr>
          <p:cNvPr id="900" name="Google Shape;900;g65572dbb7a_1_26"/>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901" name="Google Shape;901;g65572dbb7a_1_26"/>
          <p:cNvSpPr/>
          <p:nvPr/>
        </p:nvSpPr>
        <p:spPr>
          <a:xfrm>
            <a:off x="1554900" y="6254278"/>
            <a:ext cx="6034200" cy="304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Our MVP will perform critical parts of the final image processing algorithm.</a:t>
            </a:r>
            <a:endParaRPr b="1" i="0" sz="1400" u="none" cap="none" strike="noStrike">
              <a:solidFill>
                <a:srgbClr val="000000"/>
              </a:solidFill>
              <a:latin typeface="Times New Roman"/>
              <a:ea typeface="Times New Roman"/>
              <a:cs typeface="Times New Roman"/>
              <a:sym typeface="Times New Roman"/>
            </a:endParaRPr>
          </a:p>
        </p:txBody>
      </p:sp>
      <p:sp>
        <p:nvSpPr>
          <p:cNvPr id="902" name="Google Shape;902;g65572dbb7a_1_26"/>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903" name="Google Shape;903;g65572dbb7a_1_26"/>
          <p:cNvSpPr txBox="1"/>
          <p:nvPr/>
        </p:nvSpPr>
        <p:spPr>
          <a:xfrm>
            <a:off x="552675" y="1462850"/>
            <a:ext cx="3759300" cy="7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imes New Roman"/>
                <a:ea typeface="Times New Roman"/>
                <a:cs typeface="Times New Roman"/>
                <a:sym typeface="Times New Roman"/>
              </a:rPr>
              <a:t>MVP SDNS</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pic>
        <p:nvPicPr>
          <p:cNvPr id="908" name="Google Shape;908;g65572dbb7a_1_51"/>
          <p:cNvPicPr preferRelativeResize="0"/>
          <p:nvPr/>
        </p:nvPicPr>
        <p:blipFill rotWithShape="1">
          <a:blip r:embed="rId3">
            <a:alphaModFix/>
          </a:blip>
          <a:srcRect b="0" l="0" r="0" t="0"/>
          <a:stretch/>
        </p:blipFill>
        <p:spPr>
          <a:xfrm>
            <a:off x="884838" y="2184275"/>
            <a:ext cx="7374324" cy="3967850"/>
          </a:xfrm>
          <a:prstGeom prst="rect">
            <a:avLst/>
          </a:prstGeom>
          <a:noFill/>
          <a:ln>
            <a:noFill/>
          </a:ln>
        </p:spPr>
      </p:pic>
      <p:sp>
        <p:nvSpPr>
          <p:cNvPr id="909" name="Google Shape;909;g65572dbb7a_1_5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910" name="Google Shape;910;g65572dbb7a_1_51"/>
          <p:cNvSpPr/>
          <p:nvPr/>
        </p:nvSpPr>
        <p:spPr>
          <a:xfrm>
            <a:off x="1554900" y="6047298"/>
            <a:ext cx="6034200" cy="5115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US">
                <a:latin typeface="Times New Roman"/>
                <a:ea typeface="Times New Roman"/>
                <a:cs typeface="Times New Roman"/>
                <a:sym typeface="Times New Roman"/>
              </a:rPr>
              <a:t>It was pointed out during PDR that our movement detection algorithm was likely not robust enough.</a:t>
            </a:r>
            <a:endParaRPr b="1" i="0" sz="1400" u="none" cap="none" strike="noStrike">
              <a:solidFill>
                <a:srgbClr val="000000"/>
              </a:solidFill>
              <a:latin typeface="Times New Roman"/>
              <a:ea typeface="Times New Roman"/>
              <a:cs typeface="Times New Roman"/>
              <a:sym typeface="Times New Roman"/>
            </a:endParaRPr>
          </a:p>
        </p:txBody>
      </p:sp>
      <p:sp>
        <p:nvSpPr>
          <p:cNvPr id="911" name="Google Shape;911;g65572dbb7a_1_5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Models &amp; Analyses</a:t>
            </a:r>
            <a:endParaRPr i="0" sz="3000" u="none" cap="none" strike="noStrike">
              <a:solidFill>
                <a:srgbClr val="0C234B"/>
              </a:solidFill>
              <a:latin typeface="Times New Roman"/>
              <a:ea typeface="Times New Roman"/>
              <a:cs typeface="Times New Roman"/>
              <a:sym typeface="Times New Roman"/>
            </a:endParaRPr>
          </a:p>
        </p:txBody>
      </p:sp>
      <p:sp>
        <p:nvSpPr>
          <p:cNvPr id="912" name="Google Shape;912;g65572dbb7a_1_51"/>
          <p:cNvSpPr txBox="1"/>
          <p:nvPr/>
        </p:nvSpPr>
        <p:spPr>
          <a:xfrm>
            <a:off x="0" y="1574625"/>
            <a:ext cx="9144000" cy="77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Verdana"/>
                <a:ea typeface="Verdana"/>
                <a:cs typeface="Verdana"/>
                <a:sym typeface="Verdana"/>
              </a:rPr>
              <a:t>PDR m</a:t>
            </a:r>
            <a:r>
              <a:rPr b="0" i="0" lang="en-US" sz="2400" u="none" cap="none" strike="noStrike">
                <a:solidFill>
                  <a:srgbClr val="000000"/>
                </a:solidFill>
                <a:latin typeface="Verdana"/>
                <a:ea typeface="Verdana"/>
                <a:cs typeface="Verdana"/>
                <a:sym typeface="Verdana"/>
              </a:rPr>
              <a:t>ovement detection algorithm</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g6f9d8616e5_3_11"/>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918" name="Google Shape;918;g6f9d8616e5_3_11"/>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919" name="Google Shape;919;g6f9d8616e5_3_11"/>
          <p:cNvSpPr/>
          <p:nvPr/>
        </p:nvSpPr>
        <p:spPr>
          <a:xfrm>
            <a:off x="1554900" y="60780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MVP verification starts at the component level</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and works to integration.</a:t>
            </a:r>
            <a:endParaRPr b="1" i="0" sz="1400" u="none" cap="none" strike="noStrike">
              <a:solidFill>
                <a:srgbClr val="000000"/>
              </a:solidFill>
              <a:latin typeface="Times New Roman"/>
              <a:ea typeface="Times New Roman"/>
              <a:cs typeface="Times New Roman"/>
              <a:sym typeface="Times New Roman"/>
            </a:endParaRPr>
          </a:p>
        </p:txBody>
      </p:sp>
      <p:sp>
        <p:nvSpPr>
          <p:cNvPr id="920" name="Google Shape;920;g6f9d8616e5_3_11"/>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MVP verification will start at the component level.</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Subsystem verification is done by making sure subsystem requirements for the MVP are satisfied.</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Subsystems will be integrated for final MVP verification.</a:t>
            </a:r>
            <a:endParaRPr sz="2400">
              <a:latin typeface="Times New Roman"/>
              <a:ea typeface="Times New Roman"/>
              <a:cs typeface="Times New Roman"/>
              <a:sym typeface="Times New Roman"/>
            </a:endParaRPr>
          </a:p>
        </p:txBody>
      </p:sp>
      <p:sp>
        <p:nvSpPr>
          <p:cNvPr id="921" name="Google Shape;921;g6f9d8616e5_3_11"/>
          <p:cNvSpPr/>
          <p:nvPr/>
        </p:nvSpPr>
        <p:spPr>
          <a:xfrm>
            <a:off x="5312775" y="1529275"/>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Component Verification</a:t>
            </a:r>
            <a:endParaRPr b="0" i="0" sz="1800" u="none" cap="none" strike="noStrike">
              <a:solidFill>
                <a:schemeClr val="dk1"/>
              </a:solidFill>
              <a:latin typeface="Arial"/>
              <a:ea typeface="Arial"/>
              <a:cs typeface="Arial"/>
              <a:sym typeface="Arial"/>
            </a:endParaRPr>
          </a:p>
        </p:txBody>
      </p:sp>
      <p:sp>
        <p:nvSpPr>
          <p:cNvPr id="922" name="Google Shape;922;g6f9d8616e5_3_11"/>
          <p:cNvSpPr/>
          <p:nvPr/>
        </p:nvSpPr>
        <p:spPr>
          <a:xfrm>
            <a:off x="5312775" y="2947050"/>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Subsystem Verification</a:t>
            </a:r>
            <a:endParaRPr b="0" i="0" sz="1800" u="none" cap="none" strike="noStrike">
              <a:solidFill>
                <a:schemeClr val="dk1"/>
              </a:solidFill>
              <a:latin typeface="Arial"/>
              <a:ea typeface="Arial"/>
              <a:cs typeface="Arial"/>
              <a:sym typeface="Arial"/>
            </a:endParaRPr>
          </a:p>
        </p:txBody>
      </p:sp>
      <p:sp>
        <p:nvSpPr>
          <p:cNvPr id="923" name="Google Shape;923;g6f9d8616e5_3_11"/>
          <p:cNvSpPr/>
          <p:nvPr/>
        </p:nvSpPr>
        <p:spPr>
          <a:xfrm>
            <a:off x="5312775" y="4398238"/>
            <a:ext cx="3469500" cy="96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800" u="none" cap="none" strike="noStrike">
                <a:solidFill>
                  <a:srgbClr val="000000"/>
                </a:solidFill>
                <a:latin typeface="Arial"/>
                <a:ea typeface="Arial"/>
                <a:cs typeface="Arial"/>
                <a:sym typeface="Arial"/>
              </a:rPr>
              <a:t>Integration Verification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33"/>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929" name="Google Shape;929;p33"/>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200"/>
              <a:buNone/>
            </a:pPr>
            <a:fld id="{00000000-1234-1234-1234-123412341234}" type="slidenum">
              <a:rPr lang="en-US" sz="1200">
                <a:solidFill>
                  <a:srgbClr val="FFFFFF"/>
                </a:solidFill>
                <a:latin typeface="Times New Roman"/>
                <a:ea typeface="Times New Roman"/>
                <a:cs typeface="Times New Roman"/>
                <a:sym typeface="Times New Roman"/>
              </a:rPr>
              <a:t>‹#›</a:t>
            </a:fld>
            <a:endParaRPr sz="1200">
              <a:solidFill>
                <a:srgbClr val="FFFFFF"/>
              </a:solidFill>
              <a:latin typeface="Times New Roman"/>
              <a:ea typeface="Times New Roman"/>
              <a:cs typeface="Times New Roman"/>
              <a:sym typeface="Times New Roman"/>
            </a:endParaRPr>
          </a:p>
        </p:txBody>
      </p:sp>
      <p:sp>
        <p:nvSpPr>
          <p:cNvPr id="930" name="Google Shape;930;p33"/>
          <p:cNvSpPr txBox="1"/>
          <p:nvPr>
            <p:ph idx="1" type="body"/>
          </p:nvPr>
        </p:nvSpPr>
        <p:spPr>
          <a:xfrm>
            <a:off x="552674" y="1529275"/>
            <a:ext cx="4108200" cy="50277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560"/>
              </a:spcBef>
              <a:spcAft>
                <a:spcPts val="0"/>
              </a:spcAft>
              <a:buSzPts val="2400"/>
              <a:buFont typeface="Times New Roman"/>
              <a:buChar char="•"/>
            </a:pPr>
            <a:r>
              <a:rPr lang="en-US" sz="2400">
                <a:latin typeface="Times New Roman"/>
                <a:ea typeface="Times New Roman"/>
                <a:cs typeface="Times New Roman"/>
                <a:sym typeface="Times New Roman"/>
              </a:rPr>
              <a:t>The verification will start with </a:t>
            </a:r>
            <a:r>
              <a:rPr lang="en-US" sz="2400" u="sng">
                <a:latin typeface="Times New Roman"/>
                <a:ea typeface="Times New Roman"/>
                <a:cs typeface="Times New Roman"/>
                <a:sym typeface="Times New Roman"/>
              </a:rPr>
              <a:t>SR1.4:</a:t>
            </a:r>
            <a:r>
              <a:rPr lang="en-US" sz="2400">
                <a:latin typeface="Times New Roman"/>
                <a:ea typeface="Times New Roman"/>
                <a:cs typeface="Times New Roman"/>
                <a:sym typeface="Times New Roman"/>
              </a:rPr>
              <a:t> The system shall operate in dark, room-ambient conditions.</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Camera and computer trade studies factored in the need to fulfill this requirements.</a:t>
            </a:r>
            <a:endParaRPr sz="2400">
              <a:latin typeface="Times New Roman"/>
              <a:ea typeface="Times New Roman"/>
              <a:cs typeface="Times New Roman"/>
              <a:sym typeface="Times New Roman"/>
            </a:endParaRPr>
          </a:p>
        </p:txBody>
      </p:sp>
      <p:graphicFrame>
        <p:nvGraphicFramePr>
          <p:cNvPr id="931" name="Google Shape;931;p33"/>
          <p:cNvGraphicFramePr/>
          <p:nvPr/>
        </p:nvGraphicFramePr>
        <p:xfrm>
          <a:off x="5016200" y="1910775"/>
          <a:ext cx="3000000" cy="3000000"/>
        </p:xfrm>
        <a:graphic>
          <a:graphicData uri="http://schemas.openxmlformats.org/drawingml/2006/table">
            <a:tbl>
              <a:tblPr>
                <a:noFill/>
                <a:tableStyleId>{2D50F822-8B55-41A2-9A20-080EF18757C7}</a:tableStyleId>
              </a:tblPr>
              <a:tblGrid>
                <a:gridCol w="2677650"/>
                <a:gridCol w="1088425"/>
              </a:tblGrid>
              <a:tr h="382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25"/>
                            </a:ext>
                          </a:extLst>
                        </a:rPr>
                        <a:t>Subsystem Requirement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26"/>
                            </a:ext>
                          </a:extLst>
                        </a:rPr>
                        <a:t>Verification</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7"/>
                            </a:ext>
                          </a:extLst>
                        </a:rPr>
                        <a:t>1.4.1: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8"/>
                            </a:ext>
                          </a:extLst>
                        </a:rPr>
                        <a:t>The Image Capture subsystem shall be able to capture images in low light conditions. </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29"/>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0"/>
                            </a:ext>
                          </a:extLst>
                        </a:rPr>
                        <a:t>1.4.2: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1"/>
                            </a:ext>
                          </a:extLst>
                        </a:rPr>
                        <a:t>The Image Capture subsystem shall operate in room-ambient conditions</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32"/>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33"/>
                            </a:ext>
                          </a:extLst>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4"/>
                            </a:ext>
                          </a:extLst>
                        </a:rPr>
                        <a:t>1.4.3: </a:t>
                      </a:r>
                      <a:r>
                        <a:rPr lang="en-US" sz="14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5"/>
                            </a:ext>
                          </a:extLst>
                        </a:rPr>
                        <a:t>The Image Analysis subsystem shall operate in room-ambient conditions</a:t>
                      </a:r>
                      <a:endParaRPr sz="1400" u="sng" cap="none" strike="noStrike">
                        <a:solidFill>
                          <a:schemeClr val="dk1"/>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xtLst>
                          <a:ext uri="http://customooxmlschemas.google.com/">
                            <go:slidesCustomData xmlns:go="http://customooxmlschemas.google.com/" textRoundtripDataId="36"/>
                          </a:ext>
                        </a:extLst>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extLst>
                            <a:ext uri="http://customooxmlschemas.google.com/">
                              <go:slidesCustomData xmlns:go="http://customooxmlschemas.google.com/" textRoundtripDataId="37"/>
                            </a:ext>
                          </a:extLst>
                        </a:rPr>
                        <a:t>I</a:t>
                      </a:r>
                      <a:endParaRPr sz="14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g6f9d8616e5_1_9"/>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38" name="Google Shape;938;g6f9d8616e5_1_9"/>
          <p:cNvSpPr txBox="1"/>
          <p:nvPr/>
        </p:nvSpPr>
        <p:spPr>
          <a:xfrm>
            <a:off x="293000" y="1282300"/>
            <a:ext cx="5631000" cy="5381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Requirement </a:t>
            </a:r>
            <a:r>
              <a:rPr b="0" i="0" lang="en-US" sz="1600" u="sng" cap="none" strike="noStrike">
                <a:solidFill>
                  <a:schemeClr val="dk1"/>
                </a:solidFill>
                <a:latin typeface="Times New Roman"/>
                <a:ea typeface="Times New Roman"/>
                <a:cs typeface="Times New Roman"/>
                <a:sym typeface="Times New Roman"/>
              </a:rPr>
              <a:t>1.3.1: </a:t>
            </a:r>
            <a:r>
              <a:rPr b="0" i="0" lang="en-US" sz="1600" u="none" cap="none" strike="noStrike">
                <a:solidFill>
                  <a:schemeClr val="dk1"/>
                </a:solidFill>
                <a:latin typeface="Times New Roman"/>
                <a:ea typeface="Times New Roman"/>
                <a:cs typeface="Times New Roman"/>
                <a:sym typeface="Times New Roman"/>
              </a:rPr>
              <a:t>The system detect motion on data from the Image Capture subsystem.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Environment:</a:t>
            </a:r>
            <a:r>
              <a:rPr b="0" i="0" lang="en-US" sz="1600" u="none" cap="none" strike="noStrike">
                <a:solidFill>
                  <a:srgbClr val="000000"/>
                </a:solidFill>
                <a:latin typeface="Times New Roman"/>
                <a:ea typeface="Times New Roman"/>
                <a:cs typeface="Times New Roman"/>
                <a:sym typeface="Times New Roman"/>
              </a:rPr>
              <a:t> The software test will be performed on a Raspberry Pi 4 using Ubuntu Desktop 18.04 where only the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38"/>
                  </a:ext>
                </a:extLst>
              </a:rPr>
              <a:t>Image Capture subsystem</a:t>
            </a:r>
            <a:r>
              <a:rPr b="0" i="0" lang="en-US" sz="1600" u="none" cap="none" strike="noStrike">
                <a:solidFill>
                  <a:srgbClr val="000000"/>
                </a:solidFill>
                <a:latin typeface="Times New Roman"/>
                <a:ea typeface="Times New Roman"/>
                <a:cs typeface="Times New Roman"/>
                <a:sym typeface="Times New Roman"/>
              </a:rPr>
              <a:t>, Image Analysis subsystem and testing software will be active.</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Input:</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extLst>
                  <a:ext uri="http://customooxmlschemas.google.com/">
                    <go:slidesCustomData xmlns:go="http://customooxmlschemas.google.com/" textRoundtripDataId="39"/>
                  </a:ext>
                </a:extLst>
              </a:rPr>
              <a:t>IMG_A_Motion_Test_V</a:t>
            </a:r>
            <a:r>
              <a:rPr b="0" i="0" lang="en-US" sz="1600" u="none" cap="none" strike="noStrike">
                <a:solidFill>
                  <a:srgbClr val="000000"/>
                </a:solidFill>
                <a:latin typeface="Times New Roman"/>
                <a:ea typeface="Times New Roman"/>
                <a:cs typeface="Times New Roman"/>
                <a:sym typeface="Times New Roman"/>
              </a:rPr>
              <a:t>1 shall feed pre-classified video and data of someone moving into the Image Analysis subsystem.</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600"/>
              </a:spcBef>
              <a:spcAft>
                <a:spcPts val="1600"/>
              </a:spcAft>
              <a:buClr>
                <a:srgbClr val="000000"/>
              </a:buClr>
              <a:buSzPts val="1600"/>
              <a:buFont typeface="Arial"/>
              <a:buNone/>
            </a:pPr>
            <a:r>
              <a:rPr b="0" i="0" lang="en-US" sz="1600" u="sng" cap="none" strike="noStrike">
                <a:solidFill>
                  <a:srgbClr val="000000"/>
                </a:solidFill>
                <a:latin typeface="Times New Roman"/>
                <a:ea typeface="Times New Roman"/>
                <a:cs typeface="Times New Roman"/>
                <a:sym typeface="Times New Roman"/>
              </a:rPr>
              <a:t>Outcome:</a:t>
            </a:r>
            <a:r>
              <a:rPr b="0" i="0" lang="en-US" sz="1600" u="none" cap="none" strike="noStrike">
                <a:solidFill>
                  <a:srgbClr val="000000"/>
                </a:solidFill>
                <a:latin typeface="Times New Roman"/>
                <a:ea typeface="Times New Roman"/>
                <a:cs typeface="Times New Roman"/>
                <a:sym typeface="Times New Roman"/>
              </a:rPr>
              <a:t> The </a:t>
            </a:r>
            <a:r>
              <a:rPr b="0" i="0" lang="en-US" sz="1600" u="none" cap="none" strike="noStrike">
                <a:solidFill>
                  <a:schemeClr val="dk1"/>
                </a:solidFill>
                <a:latin typeface="Times New Roman"/>
                <a:ea typeface="Times New Roman"/>
                <a:cs typeface="Times New Roman"/>
                <a:sym typeface="Times New Roman"/>
              </a:rPr>
              <a:t>algorithm subsystem will classify the data it is given as “Movement” or “No Movement”. The results will be compared to the original classifications. The test passes if </a:t>
            </a:r>
            <a:r>
              <a:rPr b="0" i="0" lang="en-US" sz="16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40"/>
                  </a:ext>
                </a:extLst>
              </a:rPr>
              <a:t>90 %</a:t>
            </a:r>
            <a:r>
              <a:rPr b="0" i="0" lang="en-US" sz="1600" u="none" cap="none" strike="noStrike">
                <a:solidFill>
                  <a:schemeClr val="dk1"/>
                </a:solidFill>
                <a:latin typeface="Times New Roman"/>
                <a:ea typeface="Times New Roman"/>
                <a:cs typeface="Times New Roman"/>
                <a:sym typeface="Times New Roman"/>
              </a:rPr>
              <a:t> match is achieved. </a:t>
            </a:r>
            <a:endParaRPr b="0" i="0" sz="1600" u="none" cap="none" strike="noStrike">
              <a:solidFill>
                <a:srgbClr val="000000"/>
              </a:solidFill>
              <a:latin typeface="Times New Roman"/>
              <a:ea typeface="Times New Roman"/>
              <a:cs typeface="Times New Roman"/>
              <a:sym typeface="Times New Roman"/>
            </a:endParaRPr>
          </a:p>
        </p:txBody>
      </p:sp>
      <p:sp>
        <p:nvSpPr>
          <p:cNvPr id="939" name="Google Shape;939;g6f9d8616e5_1_9"/>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pic>
        <p:nvPicPr>
          <p:cNvPr id="940" name="Google Shape;940;g6f9d8616e5_1_9"/>
          <p:cNvPicPr preferRelativeResize="0"/>
          <p:nvPr/>
        </p:nvPicPr>
        <p:blipFill rotWithShape="1">
          <a:blip r:embed="rId4">
            <a:alphaModFix/>
          </a:blip>
          <a:srcRect b="0" l="0" r="0" t="0"/>
          <a:stretch/>
        </p:blipFill>
        <p:spPr>
          <a:xfrm>
            <a:off x="6569100" y="810650"/>
            <a:ext cx="2015775" cy="60473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g6f9d8616e5_3_2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947" name="Google Shape;947;g6f9d8616e5_3_22"/>
          <p:cNvSpPr txBox="1"/>
          <p:nvPr>
            <p:ph type="title"/>
          </p:nvPr>
        </p:nvSpPr>
        <p:spPr>
          <a:xfrm>
            <a:off x="552686" y="621174"/>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3000">
                <a:latin typeface="Times New Roman"/>
                <a:ea typeface="Times New Roman"/>
                <a:cs typeface="Times New Roman"/>
                <a:sym typeface="Times New Roman"/>
              </a:rPr>
              <a:t>Test Plan for MVP</a:t>
            </a:r>
            <a:endParaRPr i="0" sz="3000" u="none" cap="none" strike="noStrike">
              <a:solidFill>
                <a:srgbClr val="0C234B"/>
              </a:solidFill>
              <a:latin typeface="Times New Roman"/>
              <a:ea typeface="Times New Roman"/>
              <a:cs typeface="Times New Roman"/>
              <a:sym typeface="Times New Roman"/>
            </a:endParaRPr>
          </a:p>
        </p:txBody>
      </p:sp>
      <p:sp>
        <p:nvSpPr>
          <p:cNvPr id="948" name="Google Shape;948;g6f9d8616e5_3_22"/>
          <p:cNvSpPr txBox="1"/>
          <p:nvPr>
            <p:ph idx="1" type="body"/>
          </p:nvPr>
        </p:nvSpPr>
        <p:spPr>
          <a:xfrm>
            <a:off x="552676" y="1529275"/>
            <a:ext cx="8229600" cy="50277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560"/>
              </a:spcBef>
              <a:spcAft>
                <a:spcPts val="0"/>
              </a:spcAft>
              <a:buSzPts val="2800"/>
              <a:buNone/>
            </a:pPr>
            <a:r>
              <a:rPr b="1" lang="en-US" sz="2400" u="sng">
                <a:latin typeface="Times New Roman"/>
                <a:ea typeface="Times New Roman"/>
                <a:cs typeface="Times New Roman"/>
                <a:sym typeface="Times New Roman"/>
              </a:rPr>
              <a:t>Integration Verification</a:t>
            </a:r>
            <a:endParaRPr b="1" sz="2400" u="sng">
              <a:latin typeface="Times New Roman"/>
              <a:ea typeface="Times New Roman"/>
              <a:cs typeface="Times New Roman"/>
              <a:sym typeface="Times New Roman"/>
            </a:endParaRPr>
          </a:p>
          <a:p>
            <a:pPr indent="0" lvl="0" marL="457200" rtl="0" algn="ctr">
              <a:lnSpc>
                <a:spcPct val="100000"/>
              </a:lnSpc>
              <a:spcBef>
                <a:spcPts val="560"/>
              </a:spcBef>
              <a:spcAft>
                <a:spcPts val="0"/>
              </a:spcAft>
              <a:buSzPts val="2800"/>
              <a:buNone/>
            </a:pPr>
            <a:r>
              <a:t/>
            </a:r>
            <a:endParaRPr b="1" sz="2400" u="sng">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Once MVP system and subsystem requirements have been verified individually the MVP will be tested as a complete system.</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verification will involve having the system fully set-up and movement under a sheet will be done to test for detection.</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MVP will also be tested for the ability to send video to a cloud server.</a:t>
            </a:r>
            <a:endParaRPr sz="2400">
              <a:latin typeface="Times New Roman"/>
              <a:ea typeface="Times New Roman"/>
              <a:cs typeface="Times New Roman"/>
              <a:sym typeface="Times New Roman"/>
            </a:endParaRPr>
          </a:p>
        </p:txBody>
      </p:sp>
      <p:sp>
        <p:nvSpPr>
          <p:cNvPr id="949" name="Google Shape;949;g6f9d8616e5_3_22"/>
          <p:cNvSpPr/>
          <p:nvPr/>
        </p:nvSpPr>
        <p:spPr>
          <a:xfrm>
            <a:off x="1554900" y="6001832"/>
            <a:ext cx="6034200" cy="494100"/>
          </a:xfrm>
          <a:prstGeom prst="rect">
            <a:avLst/>
          </a:prstGeom>
          <a:solidFill>
            <a:srgbClr val="ADBB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Testing procedure will be refined and expanded </a:t>
            </a:r>
            <a:endParaRPr b="1"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throughout the creation of CDR.</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42"/>
          <p:cNvSpPr txBox="1"/>
          <p:nvPr>
            <p:ph type="ctrTitle"/>
          </p:nvPr>
        </p:nvSpPr>
        <p:spPr>
          <a:xfrm>
            <a:off x="259200" y="930600"/>
            <a:ext cx="8625600" cy="3871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C234B"/>
              </a:buClr>
              <a:buSzPts val="3600"/>
              <a:buFont typeface="Verdana"/>
              <a:buNone/>
            </a:pPr>
            <a:r>
              <a:rPr lang="en-US">
                <a:latin typeface="Times New Roman"/>
                <a:ea typeface="Times New Roman"/>
                <a:cs typeface="Times New Roman"/>
                <a:sym typeface="Times New Roman"/>
              </a:rPr>
              <a:t>Epileptic Seizure Detection and Notification System</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Preliminary Design Review</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t/>
            </a:r>
            <a:endParaRPr sz="30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C234B"/>
              </a:buClr>
              <a:buSzPts val="3600"/>
              <a:buFont typeface="Verdana"/>
              <a:buNone/>
            </a:pPr>
            <a:r>
              <a:rPr lang="en-US" sz="3000">
                <a:latin typeface="Times New Roman"/>
                <a:ea typeface="Times New Roman"/>
                <a:cs typeface="Times New Roman"/>
                <a:sym typeface="Times New Roman"/>
              </a:rPr>
              <a:t>Thank You</a:t>
            </a:r>
            <a:endParaRPr sz="3000">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g65596f1c41_4_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600"/>
              <a:buNone/>
            </a:pPr>
            <a:r>
              <a:rPr lang="en-US">
                <a:latin typeface="Times New Roman"/>
                <a:ea typeface="Times New Roman"/>
                <a:cs typeface="Times New Roman"/>
                <a:sym typeface="Times New Roman"/>
              </a:rPr>
              <a:t>Backup slides</a:t>
            </a:r>
            <a:endParaRPr>
              <a:latin typeface="Times New Roman"/>
              <a:ea typeface="Times New Roman"/>
              <a:cs typeface="Times New Roman"/>
              <a:sym typeface="Times New Roman"/>
            </a:endParaRPr>
          </a:p>
        </p:txBody>
      </p:sp>
      <p:sp>
        <p:nvSpPr>
          <p:cNvPr id="961" name="Google Shape;961;g65596f1c41_4_0"/>
          <p:cNvSpPr txBox="1"/>
          <p:nvPr>
            <p:ph idx="1" type="subTitle"/>
          </p:nvPr>
        </p:nvSpPr>
        <p:spPr>
          <a:xfrm>
            <a:off x="1371600" y="3886200"/>
            <a:ext cx="6400800" cy="1344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400"/>
              </a:spcBef>
              <a:spcAft>
                <a:spcPts val="0"/>
              </a:spcAft>
              <a:buSzPts val="2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R 498 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 H</dc:creator>
</cp:coreProperties>
</file>